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314" r:id="rId5"/>
    <p:sldId id="310" r:id="rId6"/>
    <p:sldId id="261" r:id="rId7"/>
    <p:sldId id="313" r:id="rId8"/>
    <p:sldId id="282" r:id="rId9"/>
    <p:sldId id="270" r:id="rId10"/>
    <p:sldId id="312" r:id="rId11"/>
    <p:sldId id="26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309" r:id="rId21"/>
    <p:sldId id="306" r:id="rId22"/>
    <p:sldId id="315" r:id="rId23"/>
    <p:sldId id="316" r:id="rId24"/>
    <p:sldId id="311" r:id="rId25"/>
    <p:sldId id="317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4431-2FDA-4DC5-A51A-4088897A78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0071B76-7179-4599-9677-09D8B46A4693}">
      <dgm:prSet phldrT="[Metin]"/>
      <dgm:spPr/>
      <dgm:t>
        <a:bodyPr/>
        <a:lstStyle/>
        <a:p>
          <a:r>
            <a:rPr lang="tr-TR" dirty="0" err="1"/>
            <a:t>Animal</a:t>
          </a:r>
          <a:r>
            <a:rPr lang="tr-TR" dirty="0"/>
            <a:t> </a:t>
          </a:r>
          <a:r>
            <a:rPr lang="tr-TR" dirty="0" err="1"/>
            <a:t>studies</a:t>
          </a:r>
          <a:r>
            <a:rPr lang="tr-TR" dirty="0"/>
            <a:t> </a:t>
          </a:r>
          <a:r>
            <a:rPr lang="tr-TR" dirty="0" err="1"/>
            <a:t>ethics</a:t>
          </a:r>
          <a:r>
            <a:rPr lang="tr-TR" dirty="0"/>
            <a:t> </a:t>
          </a:r>
          <a:r>
            <a:rPr lang="tr-TR" dirty="0" err="1"/>
            <a:t>commitee</a:t>
          </a:r>
          <a:r>
            <a:rPr lang="tr-TR" dirty="0"/>
            <a:t> </a:t>
          </a:r>
          <a:r>
            <a:rPr lang="tr-TR" dirty="0" err="1"/>
            <a:t>approval</a:t>
          </a:r>
          <a:endParaRPr lang="tr-TR" dirty="0"/>
        </a:p>
      </dgm:t>
    </dgm:pt>
    <dgm:pt modelId="{6B12949C-2C60-463E-AFC1-BFC2731E151B}" type="parTrans" cxnId="{CC89697C-AECB-4AE5-B6CC-DC69BB5D397F}">
      <dgm:prSet/>
      <dgm:spPr/>
      <dgm:t>
        <a:bodyPr/>
        <a:lstStyle/>
        <a:p>
          <a:endParaRPr lang="tr-TR"/>
        </a:p>
      </dgm:t>
    </dgm:pt>
    <dgm:pt modelId="{9AC14140-69C1-49D6-9398-783D88AC4999}" type="sibTrans" cxnId="{CC89697C-AECB-4AE5-B6CC-DC69BB5D397F}">
      <dgm:prSet/>
      <dgm:spPr/>
      <dgm:t>
        <a:bodyPr/>
        <a:lstStyle/>
        <a:p>
          <a:endParaRPr lang="tr-TR"/>
        </a:p>
      </dgm:t>
    </dgm:pt>
    <dgm:pt modelId="{ED9BEEF7-4A24-40B6-9231-808997B214A8}">
      <dgm:prSet phldrT="[Metin]"/>
      <dgm:spPr/>
      <dgm:t>
        <a:bodyPr/>
        <a:lstStyle/>
        <a:p>
          <a:r>
            <a:rPr lang="tr-TR" dirty="0" err="1"/>
            <a:t>Applying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TUBITAK 1002 </a:t>
          </a:r>
          <a:r>
            <a:rPr lang="tr-TR" dirty="0" err="1"/>
            <a:t>scholarship</a:t>
          </a:r>
          <a:endParaRPr lang="tr-TR" dirty="0"/>
        </a:p>
      </dgm:t>
    </dgm:pt>
    <dgm:pt modelId="{D5541EB2-E612-45ED-AEBD-C7C609CC5A7D}" type="parTrans" cxnId="{D94BADD2-6553-48D0-BBCC-0EE9AE8DC63E}">
      <dgm:prSet/>
      <dgm:spPr/>
      <dgm:t>
        <a:bodyPr/>
        <a:lstStyle/>
        <a:p>
          <a:endParaRPr lang="tr-TR"/>
        </a:p>
      </dgm:t>
    </dgm:pt>
    <dgm:pt modelId="{1B6DD75B-332F-40C3-A427-D51887B97FF6}" type="sibTrans" cxnId="{D94BADD2-6553-48D0-BBCC-0EE9AE8DC63E}">
      <dgm:prSet/>
      <dgm:spPr/>
      <dgm:t>
        <a:bodyPr/>
        <a:lstStyle/>
        <a:p>
          <a:endParaRPr lang="tr-TR"/>
        </a:p>
      </dgm:t>
    </dgm:pt>
    <dgm:pt modelId="{37219EB7-293C-42E3-872B-13D3672CC396}">
      <dgm:prSet phldrT="[Metin]"/>
      <dgm:spPr/>
      <dgm:t>
        <a:bodyPr/>
        <a:lstStyle/>
        <a:p>
          <a:r>
            <a:rPr lang="tr-TR" dirty="0" err="1"/>
            <a:t>Implanting</a:t>
          </a:r>
          <a:r>
            <a:rPr lang="tr-TR" dirty="0"/>
            <a:t> </a:t>
          </a:r>
          <a:r>
            <a:rPr lang="tr-TR" dirty="0" err="1"/>
            <a:t>glial</a:t>
          </a:r>
          <a:r>
            <a:rPr lang="tr-TR" dirty="0"/>
            <a:t> </a:t>
          </a:r>
          <a:r>
            <a:rPr lang="tr-TR" dirty="0" err="1"/>
            <a:t>cancer</a:t>
          </a:r>
          <a:r>
            <a:rPr lang="tr-TR" dirty="0"/>
            <a:t> </a:t>
          </a:r>
          <a:r>
            <a:rPr lang="tr-TR" dirty="0" err="1"/>
            <a:t>cells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mice</a:t>
          </a:r>
          <a:r>
            <a:rPr lang="tr-TR" dirty="0"/>
            <a:t> as </a:t>
          </a:r>
          <a:r>
            <a:rPr lang="tr-TR" dirty="0" err="1"/>
            <a:t>xenograft</a:t>
          </a:r>
          <a:endParaRPr lang="tr-TR" dirty="0"/>
        </a:p>
      </dgm:t>
    </dgm:pt>
    <dgm:pt modelId="{2F95705F-E4B2-4087-8456-B3C2C49BC7EB}" type="parTrans" cxnId="{BDC9DFCE-0313-4590-A46E-E167B2FC0A04}">
      <dgm:prSet/>
      <dgm:spPr/>
      <dgm:t>
        <a:bodyPr/>
        <a:lstStyle/>
        <a:p>
          <a:endParaRPr lang="tr-TR"/>
        </a:p>
      </dgm:t>
    </dgm:pt>
    <dgm:pt modelId="{78B0B6E6-824B-41CF-8448-C182B2EA180F}" type="sibTrans" cxnId="{BDC9DFCE-0313-4590-A46E-E167B2FC0A04}">
      <dgm:prSet/>
      <dgm:spPr/>
      <dgm:t>
        <a:bodyPr/>
        <a:lstStyle/>
        <a:p>
          <a:endParaRPr lang="tr-TR"/>
        </a:p>
      </dgm:t>
    </dgm:pt>
    <dgm:pt modelId="{1A61B889-6CAF-4A56-BC59-0249262E4B05}">
      <dgm:prSet phldrT="[Metin]"/>
      <dgm:spPr/>
      <dgm:t>
        <a:bodyPr/>
        <a:lstStyle/>
        <a:p>
          <a:r>
            <a:rPr lang="tr-TR" dirty="0" err="1"/>
            <a:t>Conducting</a:t>
          </a:r>
          <a:r>
            <a:rPr lang="tr-TR" dirty="0"/>
            <a:t> IV </a:t>
          </a:r>
          <a:r>
            <a:rPr lang="tr-TR" dirty="0" err="1"/>
            <a:t>therapy</a:t>
          </a:r>
          <a:r>
            <a:rPr lang="tr-TR" dirty="0"/>
            <a:t> </a:t>
          </a:r>
          <a:r>
            <a:rPr lang="tr-TR" dirty="0" err="1"/>
            <a:t>with</a:t>
          </a:r>
          <a:r>
            <a:rPr lang="tr-TR" dirty="0"/>
            <a:t> TQ-</a:t>
          </a:r>
          <a:r>
            <a:rPr lang="tr-TR" dirty="0" err="1"/>
            <a:t>ox</a:t>
          </a:r>
          <a:endParaRPr lang="tr-TR" dirty="0"/>
        </a:p>
      </dgm:t>
    </dgm:pt>
    <dgm:pt modelId="{1FA180E8-6407-43ED-B678-E4FDA9EE946E}" type="parTrans" cxnId="{90632DA8-B76B-40DA-952E-6147C20D7F1C}">
      <dgm:prSet/>
      <dgm:spPr/>
      <dgm:t>
        <a:bodyPr/>
        <a:lstStyle/>
        <a:p>
          <a:endParaRPr lang="tr-TR"/>
        </a:p>
      </dgm:t>
    </dgm:pt>
    <dgm:pt modelId="{C4B9010E-C1D8-4493-800E-F910CB1DDB50}" type="sibTrans" cxnId="{90632DA8-B76B-40DA-952E-6147C20D7F1C}">
      <dgm:prSet/>
      <dgm:spPr/>
      <dgm:t>
        <a:bodyPr/>
        <a:lstStyle/>
        <a:p>
          <a:endParaRPr lang="tr-TR"/>
        </a:p>
      </dgm:t>
    </dgm:pt>
    <dgm:pt modelId="{C589DC7E-7CA3-45C3-B189-2F75D2F53897}" type="pres">
      <dgm:prSet presAssocID="{F4984431-2FDA-4DC5-A51A-4088897A789B}" presName="Name0" presStyleCnt="0">
        <dgm:presLayoutVars>
          <dgm:dir/>
          <dgm:resizeHandles val="exact"/>
        </dgm:presLayoutVars>
      </dgm:prSet>
      <dgm:spPr/>
    </dgm:pt>
    <dgm:pt modelId="{352E1E41-0CB9-4546-A36D-524192201F7C}" type="pres">
      <dgm:prSet presAssocID="{90071B76-7179-4599-9677-09D8B46A4693}" presName="node" presStyleLbl="node1" presStyleIdx="0" presStyleCnt="4" custScaleX="148689" custScaleY="143533">
        <dgm:presLayoutVars>
          <dgm:bulletEnabled val="1"/>
        </dgm:presLayoutVars>
      </dgm:prSet>
      <dgm:spPr/>
    </dgm:pt>
    <dgm:pt modelId="{CD86F6EA-63D1-4334-BBC0-2E962276A5D5}" type="pres">
      <dgm:prSet presAssocID="{9AC14140-69C1-49D6-9398-783D88AC4999}" presName="sibTrans" presStyleLbl="sibTrans2D1" presStyleIdx="0" presStyleCnt="3"/>
      <dgm:spPr/>
    </dgm:pt>
    <dgm:pt modelId="{5FD145EE-1206-41EC-A9A2-7A1834395DDD}" type="pres">
      <dgm:prSet presAssocID="{9AC14140-69C1-49D6-9398-783D88AC4999}" presName="connectorText" presStyleLbl="sibTrans2D1" presStyleIdx="0" presStyleCnt="3"/>
      <dgm:spPr/>
    </dgm:pt>
    <dgm:pt modelId="{46006A56-6644-4F0D-995B-071C08D0E56D}" type="pres">
      <dgm:prSet presAssocID="{ED9BEEF7-4A24-40B6-9231-808997B214A8}" presName="node" presStyleLbl="node1" presStyleIdx="1" presStyleCnt="4" custScaleX="148689" custScaleY="143533">
        <dgm:presLayoutVars>
          <dgm:bulletEnabled val="1"/>
        </dgm:presLayoutVars>
      </dgm:prSet>
      <dgm:spPr/>
    </dgm:pt>
    <dgm:pt modelId="{124FF6D2-7E7A-4705-A9C4-630A31F8BEC3}" type="pres">
      <dgm:prSet presAssocID="{1B6DD75B-332F-40C3-A427-D51887B97FF6}" presName="sibTrans" presStyleLbl="sibTrans2D1" presStyleIdx="1" presStyleCnt="3"/>
      <dgm:spPr/>
    </dgm:pt>
    <dgm:pt modelId="{58286235-E522-461F-83A7-29B6FF44FC8C}" type="pres">
      <dgm:prSet presAssocID="{1B6DD75B-332F-40C3-A427-D51887B97FF6}" presName="connectorText" presStyleLbl="sibTrans2D1" presStyleIdx="1" presStyleCnt="3"/>
      <dgm:spPr/>
    </dgm:pt>
    <dgm:pt modelId="{29DA46D8-9A70-4374-88A4-BD877A28D5AA}" type="pres">
      <dgm:prSet presAssocID="{37219EB7-293C-42E3-872B-13D3672CC396}" presName="node" presStyleLbl="node1" presStyleIdx="2" presStyleCnt="4" custScaleX="148689" custScaleY="143533">
        <dgm:presLayoutVars>
          <dgm:bulletEnabled val="1"/>
        </dgm:presLayoutVars>
      </dgm:prSet>
      <dgm:spPr/>
    </dgm:pt>
    <dgm:pt modelId="{5AE4301C-EEC7-4FB7-AFD5-1EED68801708}" type="pres">
      <dgm:prSet presAssocID="{78B0B6E6-824B-41CF-8448-C182B2EA180F}" presName="sibTrans" presStyleLbl="sibTrans2D1" presStyleIdx="2" presStyleCnt="3"/>
      <dgm:spPr/>
    </dgm:pt>
    <dgm:pt modelId="{E8CE425B-304E-4C1C-9C5B-153BB5F8C99E}" type="pres">
      <dgm:prSet presAssocID="{78B0B6E6-824B-41CF-8448-C182B2EA180F}" presName="connectorText" presStyleLbl="sibTrans2D1" presStyleIdx="2" presStyleCnt="3"/>
      <dgm:spPr/>
    </dgm:pt>
    <dgm:pt modelId="{DF340982-92B3-4F67-9935-F1775DE8D553}" type="pres">
      <dgm:prSet presAssocID="{1A61B889-6CAF-4A56-BC59-0249262E4B05}" presName="node" presStyleLbl="node1" presStyleIdx="3" presStyleCnt="4" custScaleX="148689" custScaleY="143533">
        <dgm:presLayoutVars>
          <dgm:bulletEnabled val="1"/>
        </dgm:presLayoutVars>
      </dgm:prSet>
      <dgm:spPr/>
    </dgm:pt>
  </dgm:ptLst>
  <dgm:cxnLst>
    <dgm:cxn modelId="{83313508-0DDD-4155-990A-290864F4449C}" type="presOf" srcId="{37219EB7-293C-42E3-872B-13D3672CC396}" destId="{29DA46D8-9A70-4374-88A4-BD877A28D5AA}" srcOrd="0" destOrd="0" presId="urn:microsoft.com/office/officeart/2005/8/layout/process1"/>
    <dgm:cxn modelId="{A0A5511B-E142-4232-9D3C-400CFA281A4D}" type="presOf" srcId="{9AC14140-69C1-49D6-9398-783D88AC4999}" destId="{5FD145EE-1206-41EC-A9A2-7A1834395DDD}" srcOrd="1" destOrd="0" presId="urn:microsoft.com/office/officeart/2005/8/layout/process1"/>
    <dgm:cxn modelId="{8CC57834-2B69-43E4-85B6-5E924DF19AA7}" type="presOf" srcId="{78B0B6E6-824B-41CF-8448-C182B2EA180F}" destId="{E8CE425B-304E-4C1C-9C5B-153BB5F8C99E}" srcOrd="1" destOrd="0" presId="urn:microsoft.com/office/officeart/2005/8/layout/process1"/>
    <dgm:cxn modelId="{5C817F37-340B-4CFC-B536-CFA209C51855}" type="presOf" srcId="{F4984431-2FDA-4DC5-A51A-4088897A789B}" destId="{C589DC7E-7CA3-45C3-B189-2F75D2F53897}" srcOrd="0" destOrd="0" presId="urn:microsoft.com/office/officeart/2005/8/layout/process1"/>
    <dgm:cxn modelId="{DDFF504D-C3FD-4A52-B0C5-357F582D4832}" type="presOf" srcId="{90071B76-7179-4599-9677-09D8B46A4693}" destId="{352E1E41-0CB9-4546-A36D-524192201F7C}" srcOrd="0" destOrd="0" presId="urn:microsoft.com/office/officeart/2005/8/layout/process1"/>
    <dgm:cxn modelId="{BA1B7273-E846-4E38-B8E0-4C2316973DC8}" type="presOf" srcId="{1B6DD75B-332F-40C3-A427-D51887B97FF6}" destId="{124FF6D2-7E7A-4705-A9C4-630A31F8BEC3}" srcOrd="0" destOrd="0" presId="urn:microsoft.com/office/officeart/2005/8/layout/process1"/>
    <dgm:cxn modelId="{A33E0E58-8C4F-4879-9893-77322B72496E}" type="presOf" srcId="{ED9BEEF7-4A24-40B6-9231-808997B214A8}" destId="{46006A56-6644-4F0D-995B-071C08D0E56D}" srcOrd="0" destOrd="0" presId="urn:microsoft.com/office/officeart/2005/8/layout/process1"/>
    <dgm:cxn modelId="{CC89697C-AECB-4AE5-B6CC-DC69BB5D397F}" srcId="{F4984431-2FDA-4DC5-A51A-4088897A789B}" destId="{90071B76-7179-4599-9677-09D8B46A4693}" srcOrd="0" destOrd="0" parTransId="{6B12949C-2C60-463E-AFC1-BFC2731E151B}" sibTransId="{9AC14140-69C1-49D6-9398-783D88AC4999}"/>
    <dgm:cxn modelId="{AFA8F393-337C-4C31-80BC-218F2573C52E}" type="presOf" srcId="{9AC14140-69C1-49D6-9398-783D88AC4999}" destId="{CD86F6EA-63D1-4334-BBC0-2E962276A5D5}" srcOrd="0" destOrd="0" presId="urn:microsoft.com/office/officeart/2005/8/layout/process1"/>
    <dgm:cxn modelId="{C59AE097-C3E2-49D9-9D16-0B0AF598B0FB}" type="presOf" srcId="{1A61B889-6CAF-4A56-BC59-0249262E4B05}" destId="{DF340982-92B3-4F67-9935-F1775DE8D553}" srcOrd="0" destOrd="0" presId="urn:microsoft.com/office/officeart/2005/8/layout/process1"/>
    <dgm:cxn modelId="{90632DA8-B76B-40DA-952E-6147C20D7F1C}" srcId="{F4984431-2FDA-4DC5-A51A-4088897A789B}" destId="{1A61B889-6CAF-4A56-BC59-0249262E4B05}" srcOrd="3" destOrd="0" parTransId="{1FA180E8-6407-43ED-B678-E4FDA9EE946E}" sibTransId="{C4B9010E-C1D8-4493-800E-F910CB1DDB50}"/>
    <dgm:cxn modelId="{BDC9DFCE-0313-4590-A46E-E167B2FC0A04}" srcId="{F4984431-2FDA-4DC5-A51A-4088897A789B}" destId="{37219EB7-293C-42E3-872B-13D3672CC396}" srcOrd="2" destOrd="0" parTransId="{2F95705F-E4B2-4087-8456-B3C2C49BC7EB}" sibTransId="{78B0B6E6-824B-41CF-8448-C182B2EA180F}"/>
    <dgm:cxn modelId="{D94BADD2-6553-48D0-BBCC-0EE9AE8DC63E}" srcId="{F4984431-2FDA-4DC5-A51A-4088897A789B}" destId="{ED9BEEF7-4A24-40B6-9231-808997B214A8}" srcOrd="1" destOrd="0" parTransId="{D5541EB2-E612-45ED-AEBD-C7C609CC5A7D}" sibTransId="{1B6DD75B-332F-40C3-A427-D51887B97FF6}"/>
    <dgm:cxn modelId="{AB0242EF-41C0-41BD-963A-EF2CE8176123}" type="presOf" srcId="{1B6DD75B-332F-40C3-A427-D51887B97FF6}" destId="{58286235-E522-461F-83A7-29B6FF44FC8C}" srcOrd="1" destOrd="0" presId="urn:microsoft.com/office/officeart/2005/8/layout/process1"/>
    <dgm:cxn modelId="{66A083F7-FB8D-4A9D-A69D-268EFDFDBEDF}" type="presOf" srcId="{78B0B6E6-824B-41CF-8448-C182B2EA180F}" destId="{5AE4301C-EEC7-4FB7-AFD5-1EED68801708}" srcOrd="0" destOrd="0" presId="urn:microsoft.com/office/officeart/2005/8/layout/process1"/>
    <dgm:cxn modelId="{75DB7564-E21C-4364-BD82-90CB0AFFEBC7}" type="presParOf" srcId="{C589DC7E-7CA3-45C3-B189-2F75D2F53897}" destId="{352E1E41-0CB9-4546-A36D-524192201F7C}" srcOrd="0" destOrd="0" presId="urn:microsoft.com/office/officeart/2005/8/layout/process1"/>
    <dgm:cxn modelId="{364C0DEE-5F65-4ABF-B7EE-9A491B8A9EF6}" type="presParOf" srcId="{C589DC7E-7CA3-45C3-B189-2F75D2F53897}" destId="{CD86F6EA-63D1-4334-BBC0-2E962276A5D5}" srcOrd="1" destOrd="0" presId="urn:microsoft.com/office/officeart/2005/8/layout/process1"/>
    <dgm:cxn modelId="{DD840A0A-C0BF-41FF-9169-01C4C2FA9F3B}" type="presParOf" srcId="{CD86F6EA-63D1-4334-BBC0-2E962276A5D5}" destId="{5FD145EE-1206-41EC-A9A2-7A1834395DDD}" srcOrd="0" destOrd="0" presId="urn:microsoft.com/office/officeart/2005/8/layout/process1"/>
    <dgm:cxn modelId="{2066793F-B34B-4004-88F9-EB305ECEF03A}" type="presParOf" srcId="{C589DC7E-7CA3-45C3-B189-2F75D2F53897}" destId="{46006A56-6644-4F0D-995B-071C08D0E56D}" srcOrd="2" destOrd="0" presId="urn:microsoft.com/office/officeart/2005/8/layout/process1"/>
    <dgm:cxn modelId="{B0398DC6-797D-4C74-9EAF-AD386D370BEA}" type="presParOf" srcId="{C589DC7E-7CA3-45C3-B189-2F75D2F53897}" destId="{124FF6D2-7E7A-4705-A9C4-630A31F8BEC3}" srcOrd="3" destOrd="0" presId="urn:microsoft.com/office/officeart/2005/8/layout/process1"/>
    <dgm:cxn modelId="{E1AA5686-A482-4443-A045-A1CC597D205C}" type="presParOf" srcId="{124FF6D2-7E7A-4705-A9C4-630A31F8BEC3}" destId="{58286235-E522-461F-83A7-29B6FF44FC8C}" srcOrd="0" destOrd="0" presId="urn:microsoft.com/office/officeart/2005/8/layout/process1"/>
    <dgm:cxn modelId="{04DC3AF5-54A9-45FF-A50A-CF72C0246183}" type="presParOf" srcId="{C589DC7E-7CA3-45C3-B189-2F75D2F53897}" destId="{29DA46D8-9A70-4374-88A4-BD877A28D5AA}" srcOrd="4" destOrd="0" presId="urn:microsoft.com/office/officeart/2005/8/layout/process1"/>
    <dgm:cxn modelId="{9D160268-277D-42F1-B1B3-DF8FF197761F}" type="presParOf" srcId="{C589DC7E-7CA3-45C3-B189-2F75D2F53897}" destId="{5AE4301C-EEC7-4FB7-AFD5-1EED68801708}" srcOrd="5" destOrd="0" presId="urn:microsoft.com/office/officeart/2005/8/layout/process1"/>
    <dgm:cxn modelId="{20B73B17-7102-4ABC-BB88-4D9644E71389}" type="presParOf" srcId="{5AE4301C-EEC7-4FB7-AFD5-1EED68801708}" destId="{E8CE425B-304E-4C1C-9C5B-153BB5F8C99E}" srcOrd="0" destOrd="0" presId="urn:microsoft.com/office/officeart/2005/8/layout/process1"/>
    <dgm:cxn modelId="{ACE6B00B-8164-4D11-B0B6-F5FBD80C5ACD}" type="presParOf" srcId="{C589DC7E-7CA3-45C3-B189-2F75D2F53897}" destId="{DF340982-92B3-4F67-9935-F1775DE8D55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E1E41-0CB9-4546-A36D-524192201F7C}">
      <dsp:nvSpPr>
        <dsp:cNvPr id="0" name=""/>
        <dsp:cNvSpPr/>
      </dsp:nvSpPr>
      <dsp:spPr>
        <a:xfrm>
          <a:off x="632" y="1429303"/>
          <a:ext cx="2406733" cy="1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Animal</a:t>
          </a:r>
          <a:r>
            <a:rPr lang="tr-TR" sz="2000" kern="1200" dirty="0"/>
            <a:t> </a:t>
          </a:r>
          <a:r>
            <a:rPr lang="tr-TR" sz="2000" kern="1200" dirty="0" err="1"/>
            <a:t>studies</a:t>
          </a:r>
          <a:r>
            <a:rPr lang="tr-TR" sz="2000" kern="1200" dirty="0"/>
            <a:t> </a:t>
          </a:r>
          <a:r>
            <a:rPr lang="tr-TR" sz="2000" kern="1200" dirty="0" err="1"/>
            <a:t>ethics</a:t>
          </a:r>
          <a:r>
            <a:rPr lang="tr-TR" sz="2000" kern="1200" dirty="0"/>
            <a:t> </a:t>
          </a:r>
          <a:r>
            <a:rPr lang="tr-TR" sz="2000" kern="1200" dirty="0" err="1"/>
            <a:t>commitee</a:t>
          </a:r>
          <a:r>
            <a:rPr lang="tr-TR" sz="2000" kern="1200" dirty="0"/>
            <a:t> </a:t>
          </a:r>
          <a:r>
            <a:rPr lang="tr-TR" sz="2000" kern="1200" dirty="0" err="1"/>
            <a:t>approval</a:t>
          </a:r>
          <a:endParaRPr lang="tr-TR" sz="2000" kern="1200" dirty="0"/>
        </a:p>
      </dsp:txBody>
      <dsp:txXfrm>
        <a:off x="41460" y="1470131"/>
        <a:ext cx="2325077" cy="1312310"/>
      </dsp:txXfrm>
    </dsp:sp>
    <dsp:sp modelId="{CD86F6EA-63D1-4334-BBC0-2E962276A5D5}">
      <dsp:nvSpPr>
        <dsp:cNvPr id="0" name=""/>
        <dsp:cNvSpPr/>
      </dsp:nvSpPr>
      <dsp:spPr>
        <a:xfrm>
          <a:off x="2569230" y="1925576"/>
          <a:ext cx="343150" cy="4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2569230" y="2005860"/>
        <a:ext cx="240205" cy="240853"/>
      </dsp:txXfrm>
    </dsp:sp>
    <dsp:sp modelId="{46006A56-6644-4F0D-995B-071C08D0E56D}">
      <dsp:nvSpPr>
        <dsp:cNvPr id="0" name=""/>
        <dsp:cNvSpPr/>
      </dsp:nvSpPr>
      <dsp:spPr>
        <a:xfrm>
          <a:off x="3054821" y="1429303"/>
          <a:ext cx="2406733" cy="1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Applying</a:t>
          </a:r>
          <a:r>
            <a:rPr lang="tr-TR" sz="1900" kern="1200" dirty="0"/>
            <a:t> </a:t>
          </a:r>
          <a:r>
            <a:rPr lang="tr-TR" sz="1900" kern="1200" dirty="0" err="1"/>
            <a:t>for</a:t>
          </a:r>
          <a:r>
            <a:rPr lang="tr-TR" sz="1900" kern="1200" dirty="0"/>
            <a:t> TUBITAK 1002 </a:t>
          </a:r>
          <a:r>
            <a:rPr lang="tr-TR" sz="1900" kern="1200" dirty="0" err="1"/>
            <a:t>scholarship</a:t>
          </a:r>
          <a:endParaRPr lang="tr-TR" sz="1900" kern="1200" dirty="0"/>
        </a:p>
      </dsp:txBody>
      <dsp:txXfrm>
        <a:off x="3095649" y="1470131"/>
        <a:ext cx="2325077" cy="1312310"/>
      </dsp:txXfrm>
    </dsp:sp>
    <dsp:sp modelId="{124FF6D2-7E7A-4705-A9C4-630A31F8BEC3}">
      <dsp:nvSpPr>
        <dsp:cNvPr id="0" name=""/>
        <dsp:cNvSpPr/>
      </dsp:nvSpPr>
      <dsp:spPr>
        <a:xfrm>
          <a:off x="5623418" y="1925576"/>
          <a:ext cx="343150" cy="4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5623418" y="2005860"/>
        <a:ext cx="240205" cy="240853"/>
      </dsp:txXfrm>
    </dsp:sp>
    <dsp:sp modelId="{29DA46D8-9A70-4374-88A4-BD877A28D5AA}">
      <dsp:nvSpPr>
        <dsp:cNvPr id="0" name=""/>
        <dsp:cNvSpPr/>
      </dsp:nvSpPr>
      <dsp:spPr>
        <a:xfrm>
          <a:off x="6109009" y="1429303"/>
          <a:ext cx="2406733" cy="1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Implanting</a:t>
          </a:r>
          <a:r>
            <a:rPr lang="tr-TR" sz="1900" kern="1200" dirty="0"/>
            <a:t> </a:t>
          </a:r>
          <a:r>
            <a:rPr lang="tr-TR" sz="1900" kern="1200" dirty="0" err="1"/>
            <a:t>glial</a:t>
          </a:r>
          <a:r>
            <a:rPr lang="tr-TR" sz="1900" kern="1200" dirty="0"/>
            <a:t> </a:t>
          </a:r>
          <a:r>
            <a:rPr lang="tr-TR" sz="1900" kern="1200" dirty="0" err="1"/>
            <a:t>cancer</a:t>
          </a:r>
          <a:r>
            <a:rPr lang="tr-TR" sz="1900" kern="1200" dirty="0"/>
            <a:t> </a:t>
          </a:r>
          <a:r>
            <a:rPr lang="tr-TR" sz="1900" kern="1200" dirty="0" err="1"/>
            <a:t>cells</a:t>
          </a:r>
          <a:r>
            <a:rPr lang="tr-TR" sz="1900" kern="1200" dirty="0"/>
            <a:t> </a:t>
          </a:r>
          <a:r>
            <a:rPr lang="tr-TR" sz="1900" kern="1200" dirty="0" err="1"/>
            <a:t>to</a:t>
          </a:r>
          <a:r>
            <a:rPr lang="tr-TR" sz="1900" kern="1200" dirty="0"/>
            <a:t> </a:t>
          </a:r>
          <a:r>
            <a:rPr lang="tr-TR" sz="1900" kern="1200" dirty="0" err="1"/>
            <a:t>mice</a:t>
          </a:r>
          <a:r>
            <a:rPr lang="tr-TR" sz="1900" kern="1200" dirty="0"/>
            <a:t> as </a:t>
          </a:r>
          <a:r>
            <a:rPr lang="tr-TR" sz="1900" kern="1200" dirty="0" err="1"/>
            <a:t>xenograft</a:t>
          </a:r>
          <a:endParaRPr lang="tr-TR" sz="1900" kern="1200" dirty="0"/>
        </a:p>
      </dsp:txBody>
      <dsp:txXfrm>
        <a:off x="6149837" y="1470131"/>
        <a:ext cx="2325077" cy="1312310"/>
      </dsp:txXfrm>
    </dsp:sp>
    <dsp:sp modelId="{5AE4301C-EEC7-4FB7-AFD5-1EED68801708}">
      <dsp:nvSpPr>
        <dsp:cNvPr id="0" name=""/>
        <dsp:cNvSpPr/>
      </dsp:nvSpPr>
      <dsp:spPr>
        <a:xfrm>
          <a:off x="8677606" y="1925576"/>
          <a:ext cx="343150" cy="4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8677606" y="2005860"/>
        <a:ext cx="240205" cy="240853"/>
      </dsp:txXfrm>
    </dsp:sp>
    <dsp:sp modelId="{DF340982-92B3-4F67-9935-F1775DE8D553}">
      <dsp:nvSpPr>
        <dsp:cNvPr id="0" name=""/>
        <dsp:cNvSpPr/>
      </dsp:nvSpPr>
      <dsp:spPr>
        <a:xfrm>
          <a:off x="9163197" y="1429303"/>
          <a:ext cx="2406733" cy="1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Conducting</a:t>
          </a:r>
          <a:r>
            <a:rPr lang="tr-TR" sz="1800" kern="1200" dirty="0"/>
            <a:t> IV </a:t>
          </a:r>
          <a:r>
            <a:rPr lang="tr-TR" sz="1800" kern="1200" dirty="0" err="1"/>
            <a:t>therapy</a:t>
          </a:r>
          <a:r>
            <a:rPr lang="tr-TR" sz="1800" kern="1200" dirty="0"/>
            <a:t> </a:t>
          </a:r>
          <a:r>
            <a:rPr lang="tr-TR" sz="1800" kern="1200" dirty="0" err="1"/>
            <a:t>with</a:t>
          </a:r>
          <a:r>
            <a:rPr lang="tr-TR" sz="1800" kern="1200" dirty="0"/>
            <a:t> TQ-</a:t>
          </a:r>
          <a:r>
            <a:rPr lang="tr-TR" sz="1800" kern="1200" dirty="0" err="1"/>
            <a:t>ox</a:t>
          </a:r>
          <a:endParaRPr lang="tr-TR" sz="1800" kern="1200" dirty="0"/>
        </a:p>
      </dsp:txBody>
      <dsp:txXfrm>
        <a:off x="9204025" y="1470131"/>
        <a:ext cx="2325077" cy="1312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5604B-1C4E-4275-B26E-C3D5DF6DDAB4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E307D-FECE-4255-9678-2CD51EB65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65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43EAEE-BF39-4E3B-88A6-4438703C8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F5AEF-A3E1-410F-B0A7-719B3D90E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B8F5BC-8A79-4AD2-B1C7-05E5194E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6611A4-FCB1-48D5-BE96-0BC7A9DD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1DE0C5-FA8C-468A-9C22-B3E6146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21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7D74F9-35B5-4AE1-9EDE-72297829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4DF437-A3D7-40D2-AED2-48B36B952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41F96A-F168-41A8-BDC6-AD75EB7F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ED74AA-4CD4-402F-A80E-C71029EB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6BC325-8077-4D87-B904-417183B1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38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01AF2AF-015D-4BB2-BCAE-1659CE14F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A56AC5-AA01-46BA-8C92-1B9C5F17D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258D76-2955-4B09-AF93-9D1C08F4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1EF329-78D1-4E91-88A6-C948BB34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FE9147-8F58-4658-A074-B5EB0A4C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30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01C403-9D34-4A81-9A5E-7C581347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1C56EE-8284-4908-961E-4AC883A1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A5C2F2-8513-45ED-AE51-52260ECC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FC8074-17B3-4E3A-AAE3-257A753A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B0C494-8C19-4781-9445-6E324D97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3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F0E37D-CBA3-4927-A480-2E5DDF45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EDD571-4831-4A5A-8F37-8B7A62FB8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9BB902-BDAD-4066-AD74-EEDB6CE5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671EA9-338B-4AA3-9148-5A2CD12B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10215F-A32E-4581-97BD-3C2EF3AF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30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B0928A-2486-46F5-9481-3DD999C5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3696E3-3A12-4911-80FF-0944161AA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8810AD9-7740-4F22-9697-96BC980DF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CF3B69-49BE-49C9-A4E4-70069B3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2DC3E0-7D48-4316-9D84-F93ADE08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47E313-C92E-44FB-BCFE-98701B96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54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5CEE06-41E1-4BA1-949A-EA120779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BA5278-CDE6-409E-A383-FCDAF464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D2F4C1-AA0D-4FEA-ADC4-9E7EF19C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8E694A-6C70-4D0F-AD48-0D413A97F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232AB3-E4AF-41D0-B344-E98D3FC94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C2BE21D-EE06-419F-AB81-BC907369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DF63A16-7C43-4D71-BA60-661CB8C6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B3588BE-D4F2-484B-8BB3-C4C52ABA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28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A85BE5-D2BB-4730-9147-E77743BC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A589346-F6F4-43BB-9DBE-94FD28BC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27AC9C-4606-43E4-AB10-3A8282EF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CA12E59-CD4E-4753-AF62-FFBD1198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26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8524451-60B1-4556-8DA4-8D585617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A041355-FC26-4A7A-A2A4-94149980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B09777-3CFF-46DE-B988-88DB76B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27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57F5CC-3D82-4F5A-B4FA-96615C0A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E410DA-F610-4859-A947-3688D558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C766A9-ACB8-422B-8C5C-09C7E2744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55354C7-E105-4F0C-87B8-0E5722CA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AB4E47-344B-479D-8B42-31AF0920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DCE146-1F1E-4571-8742-87EB2E9F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1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21DDE4-2351-44B7-9359-5FBC7DD0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B3B33F2-C511-428A-BEA9-013009D07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E96ABD-848A-42C1-8DA0-9C45A9930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623A8C9-1630-49D0-9310-0D87F05C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2A5A10-F41A-4621-988E-529DC596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552A87-258D-4AD2-AA14-333DF038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9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660035C-182D-4703-AD4C-C73A7FCF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0E11B6-469C-4D73-8A7D-4C3074CB3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E8BE03-2060-42BE-A035-2759A0E7D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F96B-F6DD-4DD2-A309-01522CB2DCED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0F568D-B768-49AF-A1AC-E70E7C811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55FA9A-66E3-4015-B3CB-6EBE83BE0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4F4C-63E4-41D7-8BF1-61555B727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620879D-5119-45A7-BD8F-AE5B2D0E2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7" y="1008915"/>
            <a:ext cx="9938718" cy="20090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Investigation of Cytotoxic, Genotoxic and Apoptotic Effects of Thymoquinone-oxime on Glioma Cells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16653FD-3DCC-4A11-B983-56F442EAE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649" y="3509010"/>
            <a:ext cx="10258733" cy="305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Burak Mert BEKTAŞ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tr-TR" sz="2000" dirty="0" err="1"/>
              <a:t>Asst</a:t>
            </a:r>
            <a:r>
              <a:rPr lang="tr-TR" sz="2000" dirty="0"/>
              <a:t>. Prof. </a:t>
            </a:r>
            <a:r>
              <a:rPr lang="en-US" sz="2000" dirty="0" err="1"/>
              <a:t>Eray</a:t>
            </a:r>
            <a:r>
              <a:rPr lang="en-US" sz="2000" dirty="0"/>
              <a:t> </a:t>
            </a:r>
            <a:r>
              <a:rPr lang="en-US" sz="2000" dirty="0" err="1"/>
              <a:t>Metin</a:t>
            </a:r>
            <a:r>
              <a:rPr lang="en-US" sz="2000" dirty="0"/>
              <a:t> GÜLER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Bezmialem</a:t>
            </a:r>
            <a:r>
              <a:rPr lang="en-US" sz="2000" dirty="0"/>
              <a:t> </a:t>
            </a:r>
            <a:r>
              <a:rPr lang="en-US" sz="2000" dirty="0" err="1"/>
              <a:t>Vakif</a:t>
            </a:r>
            <a:r>
              <a:rPr lang="en-US" sz="2000" dirty="0"/>
              <a:t> University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June 2021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9" name="Picture 2" descr="bezmialem logo ile ilgili görsel sonucu">
            <a:extLst>
              <a:ext uri="{FF2B5EF4-FFF2-40B4-BE49-F238E27FC236}">
                <a16:creationId xmlns:a16="http://schemas.microsoft.com/office/drawing/2014/main" id="{55D68CAA-A663-4916-B8B3-EA53889A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68" y="16046"/>
            <a:ext cx="2281621" cy="11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id="{F1F29066-6131-4F33-B294-23EE621AFD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56038" r="54460" b="26466"/>
          <a:stretch/>
        </p:blipFill>
        <p:spPr>
          <a:xfrm>
            <a:off x="7511154" y="3720755"/>
            <a:ext cx="3514197" cy="22289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40360E2-16C6-4CDB-AEBB-09EAD2F64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748" y="1343625"/>
            <a:ext cx="1159530" cy="15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7E4152F5-D7B3-48CC-9EA1-DF3FE47EE5D3}"/>
              </a:ext>
            </a:extLst>
          </p:cNvPr>
          <p:cNvSpPr/>
          <p:nvPr/>
        </p:nvSpPr>
        <p:spPr>
          <a:xfrm>
            <a:off x="4456590" y="2353506"/>
            <a:ext cx="3278818" cy="1991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Investigation</a:t>
            </a:r>
            <a:r>
              <a:rPr lang="tr-TR" dirty="0"/>
              <a:t> of anti-</a:t>
            </a:r>
            <a:r>
              <a:rPr lang="tr-TR" dirty="0" err="1"/>
              <a:t>tumor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on GL261 </a:t>
            </a:r>
          </a:p>
          <a:p>
            <a:pPr algn="ctr"/>
            <a:r>
              <a:rPr lang="tr-TR" dirty="0" err="1"/>
              <a:t>mouse</a:t>
            </a:r>
            <a:r>
              <a:rPr lang="tr-TR" dirty="0"/>
              <a:t> </a:t>
            </a:r>
            <a:r>
              <a:rPr lang="tr-TR" dirty="0" err="1"/>
              <a:t>glioma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  <a:p>
            <a:pPr algn="ctr"/>
            <a:r>
              <a:rPr lang="tr-TR" dirty="0"/>
              <a:t>(</a:t>
            </a:r>
            <a:r>
              <a:rPr lang="tr-TR" dirty="0" err="1"/>
              <a:t>After</a:t>
            </a:r>
            <a:r>
              <a:rPr lang="tr-TR" dirty="0"/>
              <a:t> 24 </a:t>
            </a:r>
            <a:r>
              <a:rPr lang="tr-TR" dirty="0" err="1"/>
              <a:t>hours</a:t>
            </a:r>
            <a:r>
              <a:rPr lang="tr-TR" dirty="0"/>
              <a:t> of </a:t>
            </a:r>
            <a:r>
              <a:rPr lang="tr-TR" dirty="0" err="1"/>
              <a:t>incubation</a:t>
            </a:r>
            <a:r>
              <a:rPr lang="tr-TR" dirty="0"/>
              <a:t>)</a:t>
            </a:r>
            <a:r>
              <a:rPr lang="tr-TR" baseline="30000" dirty="0"/>
              <a:t>4</a:t>
            </a:r>
            <a:endParaRPr lang="tr-TR" dirty="0"/>
          </a:p>
        </p:txBody>
      </p:sp>
      <p:sp>
        <p:nvSpPr>
          <p:cNvPr id="36" name="Ok: Beşgen 35">
            <a:extLst>
              <a:ext uri="{FF2B5EF4-FFF2-40B4-BE49-F238E27FC236}">
                <a16:creationId xmlns:a16="http://schemas.microsoft.com/office/drawing/2014/main" id="{DCEDE799-750F-440E-9DC9-6673C6F43253}"/>
              </a:ext>
            </a:extLst>
          </p:cNvPr>
          <p:cNvSpPr/>
          <p:nvPr/>
        </p:nvSpPr>
        <p:spPr>
          <a:xfrm rot="11996246">
            <a:off x="3348449" y="2221265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Ok: Beşgen 36">
            <a:extLst>
              <a:ext uri="{FF2B5EF4-FFF2-40B4-BE49-F238E27FC236}">
                <a16:creationId xmlns:a16="http://schemas.microsoft.com/office/drawing/2014/main" id="{EB8A3218-68BA-43B3-A7DA-7C7F5677A5CE}"/>
              </a:ext>
            </a:extLst>
          </p:cNvPr>
          <p:cNvSpPr/>
          <p:nvPr/>
        </p:nvSpPr>
        <p:spPr>
          <a:xfrm rot="9233960">
            <a:off x="3320802" y="4015185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Ok: Beşgen 37">
            <a:extLst>
              <a:ext uri="{FF2B5EF4-FFF2-40B4-BE49-F238E27FC236}">
                <a16:creationId xmlns:a16="http://schemas.microsoft.com/office/drawing/2014/main" id="{EC9C8B56-AF8C-489B-9245-249C07DF8983}"/>
              </a:ext>
            </a:extLst>
          </p:cNvPr>
          <p:cNvSpPr/>
          <p:nvPr/>
        </p:nvSpPr>
        <p:spPr>
          <a:xfrm rot="1849965">
            <a:off x="7806691" y="4033307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Ok: Beşgen 38">
            <a:extLst>
              <a:ext uri="{FF2B5EF4-FFF2-40B4-BE49-F238E27FC236}">
                <a16:creationId xmlns:a16="http://schemas.microsoft.com/office/drawing/2014/main" id="{B8FCADB0-FB75-443A-8B65-2CCBB3B03CC7}"/>
              </a:ext>
            </a:extLst>
          </p:cNvPr>
          <p:cNvSpPr/>
          <p:nvPr/>
        </p:nvSpPr>
        <p:spPr>
          <a:xfrm rot="6369013">
            <a:off x="4761577" y="4882826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k: Beşgen 39">
            <a:extLst>
              <a:ext uri="{FF2B5EF4-FFF2-40B4-BE49-F238E27FC236}">
                <a16:creationId xmlns:a16="http://schemas.microsoft.com/office/drawing/2014/main" id="{89AF8D84-E322-447B-8F8B-1F8BC6B65CD9}"/>
              </a:ext>
            </a:extLst>
          </p:cNvPr>
          <p:cNvSpPr/>
          <p:nvPr/>
        </p:nvSpPr>
        <p:spPr>
          <a:xfrm rot="4610413">
            <a:off x="6380579" y="4896338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Ok: Beşgen 40">
            <a:extLst>
              <a:ext uri="{FF2B5EF4-FFF2-40B4-BE49-F238E27FC236}">
                <a16:creationId xmlns:a16="http://schemas.microsoft.com/office/drawing/2014/main" id="{63158336-1194-4A58-9A22-34384DD69EFF}"/>
              </a:ext>
            </a:extLst>
          </p:cNvPr>
          <p:cNvSpPr/>
          <p:nvPr/>
        </p:nvSpPr>
        <p:spPr>
          <a:xfrm rot="20257390">
            <a:off x="7785951" y="2221831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DE4AB033-513F-43A8-B9AF-AF965A257B77}"/>
              </a:ext>
            </a:extLst>
          </p:cNvPr>
          <p:cNvSpPr/>
          <p:nvPr/>
        </p:nvSpPr>
        <p:spPr>
          <a:xfrm>
            <a:off x="3439119" y="300726"/>
            <a:ext cx="2164368" cy="752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Cytotoxicity</a:t>
            </a:r>
            <a:r>
              <a:rPr lang="tr-TR" baseline="30000" dirty="0"/>
              <a:t>5</a:t>
            </a:r>
            <a:endParaRPr lang="tr-TR" dirty="0"/>
          </a:p>
          <a:p>
            <a:pPr algn="ctr"/>
            <a:r>
              <a:rPr lang="tr-TR" sz="1200" dirty="0"/>
              <a:t>(w/ATP </a:t>
            </a:r>
            <a:r>
              <a:rPr lang="tr-TR" sz="1200" dirty="0" err="1"/>
              <a:t>method</a:t>
            </a:r>
            <a:r>
              <a:rPr lang="tr-TR" sz="1200" dirty="0"/>
              <a:t>)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1B8DABA7-AFF6-4369-996F-700E236649CD}"/>
              </a:ext>
            </a:extLst>
          </p:cNvPr>
          <p:cNvSpPr/>
          <p:nvPr/>
        </p:nvSpPr>
        <p:spPr>
          <a:xfrm>
            <a:off x="1025722" y="1720442"/>
            <a:ext cx="2173812" cy="752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Intracellular</a:t>
            </a:r>
            <a:r>
              <a:rPr lang="tr-TR" dirty="0"/>
              <a:t> ROS</a:t>
            </a:r>
            <a:r>
              <a:rPr lang="tr-TR" baseline="30000" dirty="0"/>
              <a:t>5</a:t>
            </a:r>
            <a:endParaRPr lang="tr-TR" dirty="0"/>
          </a:p>
          <a:p>
            <a:pPr algn="ctr"/>
            <a:r>
              <a:rPr lang="tr-TR" sz="1100" dirty="0"/>
              <a:t>(w/</a:t>
            </a:r>
            <a:r>
              <a:rPr lang="tr-TR" sz="1100" dirty="0" err="1"/>
              <a:t>Fluorometric</a:t>
            </a:r>
            <a:r>
              <a:rPr lang="tr-TR" sz="1100" dirty="0"/>
              <a:t> </a:t>
            </a:r>
            <a:r>
              <a:rPr lang="tr-TR" sz="1100" dirty="0" err="1"/>
              <a:t>method</a:t>
            </a:r>
            <a:r>
              <a:rPr lang="tr-TR" sz="1100" dirty="0"/>
              <a:t>)</a:t>
            </a: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D9D5B425-7F5A-408A-815C-7139C7B36C63}"/>
              </a:ext>
            </a:extLst>
          </p:cNvPr>
          <p:cNvSpPr/>
          <p:nvPr/>
        </p:nvSpPr>
        <p:spPr>
          <a:xfrm>
            <a:off x="1071855" y="4253835"/>
            <a:ext cx="2172069" cy="752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Intracellular</a:t>
            </a:r>
            <a:r>
              <a:rPr lang="tr-TR" dirty="0"/>
              <a:t> Calcium</a:t>
            </a:r>
            <a:r>
              <a:rPr lang="tr-TR" baseline="30000" dirty="0"/>
              <a:t>6</a:t>
            </a:r>
            <a:endParaRPr lang="tr-TR" dirty="0"/>
          </a:p>
          <a:p>
            <a:pPr algn="ctr"/>
            <a:r>
              <a:rPr lang="tr-TR" sz="1100" dirty="0"/>
              <a:t>(w/</a:t>
            </a:r>
            <a:r>
              <a:rPr lang="tr-TR" sz="1100" dirty="0" err="1"/>
              <a:t>Fluorometric</a:t>
            </a:r>
            <a:r>
              <a:rPr lang="tr-TR" sz="1100" dirty="0"/>
              <a:t> </a:t>
            </a:r>
            <a:r>
              <a:rPr lang="tr-TR" sz="1100" dirty="0" err="1"/>
              <a:t>method</a:t>
            </a:r>
            <a:r>
              <a:rPr lang="tr-TR" sz="1100" dirty="0"/>
              <a:t>)</a:t>
            </a:r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1A1D089B-DEA5-43CD-9FF2-E5F2A56CEF5A}"/>
              </a:ext>
            </a:extLst>
          </p:cNvPr>
          <p:cNvSpPr/>
          <p:nvPr/>
        </p:nvSpPr>
        <p:spPr>
          <a:xfrm>
            <a:off x="8948076" y="4253834"/>
            <a:ext cx="2172069" cy="752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DNA Damage</a:t>
            </a:r>
            <a:r>
              <a:rPr lang="tr-TR" baseline="30000" dirty="0"/>
              <a:t>9</a:t>
            </a:r>
            <a:endParaRPr lang="tr-TR" dirty="0"/>
          </a:p>
          <a:p>
            <a:pPr algn="ctr"/>
            <a:r>
              <a:rPr lang="tr-TR" sz="1100" dirty="0"/>
              <a:t>(w/</a:t>
            </a:r>
            <a:r>
              <a:rPr lang="tr-TR" sz="1100" dirty="0" err="1"/>
              <a:t>Comet</a:t>
            </a:r>
            <a:r>
              <a:rPr lang="tr-TR" sz="1100" dirty="0"/>
              <a:t> </a:t>
            </a:r>
            <a:r>
              <a:rPr lang="tr-TR" sz="1100" dirty="0" err="1"/>
              <a:t>Assay</a:t>
            </a:r>
            <a:r>
              <a:rPr lang="tr-TR" sz="1100" dirty="0"/>
              <a:t>)</a:t>
            </a:r>
          </a:p>
        </p:txBody>
      </p:sp>
      <p:sp>
        <p:nvSpPr>
          <p:cNvPr id="55" name="Dikdörtgen: Köşeleri Yuvarlatılmış 54">
            <a:extLst>
              <a:ext uri="{FF2B5EF4-FFF2-40B4-BE49-F238E27FC236}">
                <a16:creationId xmlns:a16="http://schemas.microsoft.com/office/drawing/2014/main" id="{24A38826-5AF2-4D95-9F1C-E3D7436A2238}"/>
              </a:ext>
            </a:extLst>
          </p:cNvPr>
          <p:cNvSpPr/>
          <p:nvPr/>
        </p:nvSpPr>
        <p:spPr>
          <a:xfrm>
            <a:off x="8992466" y="1720442"/>
            <a:ext cx="2172069" cy="752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Apoptosis</a:t>
            </a:r>
            <a:r>
              <a:rPr lang="tr-TR" baseline="30000" dirty="0"/>
              <a:t>5</a:t>
            </a:r>
            <a:endParaRPr lang="tr-TR" dirty="0"/>
          </a:p>
          <a:p>
            <a:pPr algn="ctr"/>
            <a:r>
              <a:rPr lang="tr-TR" sz="1100" dirty="0"/>
              <a:t>(w/</a:t>
            </a:r>
            <a:r>
              <a:rPr lang="tr-TR" sz="1100" dirty="0" err="1"/>
              <a:t>Fluorescent</a:t>
            </a:r>
            <a:r>
              <a:rPr lang="tr-TR" sz="1100" dirty="0"/>
              <a:t> </a:t>
            </a:r>
            <a:r>
              <a:rPr lang="tr-TR" sz="1100" dirty="0" err="1"/>
              <a:t>microscope</a:t>
            </a:r>
            <a:r>
              <a:rPr lang="tr-TR" sz="1100" dirty="0"/>
              <a:t>)</a:t>
            </a:r>
          </a:p>
        </p:txBody>
      </p:sp>
      <p:sp>
        <p:nvSpPr>
          <p:cNvPr id="56" name="Dikdörtgen: Köşeleri Yuvarlatılmış 55">
            <a:extLst>
              <a:ext uri="{FF2B5EF4-FFF2-40B4-BE49-F238E27FC236}">
                <a16:creationId xmlns:a16="http://schemas.microsoft.com/office/drawing/2014/main" id="{82E7BF9C-62BC-4D1F-AFEA-4D236C7EB14E}"/>
              </a:ext>
            </a:extLst>
          </p:cNvPr>
          <p:cNvSpPr/>
          <p:nvPr/>
        </p:nvSpPr>
        <p:spPr>
          <a:xfrm>
            <a:off x="6584658" y="300727"/>
            <a:ext cx="2172069" cy="752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Inflamation</a:t>
            </a:r>
            <a:r>
              <a:rPr lang="tr-TR" dirty="0"/>
              <a:t> </a:t>
            </a:r>
            <a:r>
              <a:rPr lang="tr-TR" dirty="0" err="1"/>
              <a:t>Levels</a:t>
            </a:r>
            <a:endParaRPr lang="tr-TR" dirty="0"/>
          </a:p>
          <a:p>
            <a:pPr algn="ctr"/>
            <a:r>
              <a:rPr lang="tr-TR" sz="1200" dirty="0"/>
              <a:t>(IL1β, IL6, TNFα)</a:t>
            </a:r>
          </a:p>
          <a:p>
            <a:pPr algn="ctr"/>
            <a:r>
              <a:rPr lang="tr-TR" sz="1100" dirty="0"/>
              <a:t>(w/</a:t>
            </a:r>
            <a:r>
              <a:rPr lang="tr-TR" sz="1100" dirty="0" err="1"/>
              <a:t>Photometric</a:t>
            </a:r>
            <a:r>
              <a:rPr lang="tr-TR" sz="1100" dirty="0"/>
              <a:t> </a:t>
            </a:r>
            <a:r>
              <a:rPr lang="tr-TR" sz="1100" dirty="0" err="1"/>
              <a:t>method</a:t>
            </a:r>
            <a:r>
              <a:rPr lang="tr-TR" sz="1100" dirty="0"/>
              <a:t>)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3D14974-21C8-4740-B075-1DC29A4A1B65}"/>
              </a:ext>
            </a:extLst>
          </p:cNvPr>
          <p:cNvSpPr/>
          <p:nvPr/>
        </p:nvSpPr>
        <p:spPr>
          <a:xfrm>
            <a:off x="6580814" y="5793225"/>
            <a:ext cx="2164368" cy="752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GSH levels</a:t>
            </a:r>
            <a:r>
              <a:rPr lang="tr-TR" baseline="30000" dirty="0"/>
              <a:t>8</a:t>
            </a:r>
            <a:endParaRPr lang="tr-TR" dirty="0"/>
          </a:p>
          <a:p>
            <a:pPr algn="ctr"/>
            <a:r>
              <a:rPr lang="tr-TR" sz="1200" dirty="0"/>
              <a:t>(w/ATP </a:t>
            </a:r>
            <a:r>
              <a:rPr lang="tr-TR" sz="1200" dirty="0" err="1"/>
              <a:t>method</a:t>
            </a:r>
            <a:r>
              <a:rPr lang="tr-TR" sz="1200" dirty="0"/>
              <a:t>)</a:t>
            </a:r>
          </a:p>
        </p:txBody>
      </p:sp>
      <p:sp>
        <p:nvSpPr>
          <p:cNvPr id="32" name="Ok: Beşgen 31">
            <a:extLst>
              <a:ext uri="{FF2B5EF4-FFF2-40B4-BE49-F238E27FC236}">
                <a16:creationId xmlns:a16="http://schemas.microsoft.com/office/drawing/2014/main" id="{F141F930-9FA9-4042-9B8C-3D9B7AB564DD}"/>
              </a:ext>
            </a:extLst>
          </p:cNvPr>
          <p:cNvSpPr/>
          <p:nvPr/>
        </p:nvSpPr>
        <p:spPr>
          <a:xfrm rot="17401901">
            <a:off x="6509920" y="1497613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k: Beşgen 32">
            <a:extLst>
              <a:ext uri="{FF2B5EF4-FFF2-40B4-BE49-F238E27FC236}">
                <a16:creationId xmlns:a16="http://schemas.microsoft.com/office/drawing/2014/main" id="{DFD012B3-29A7-456F-9E82-785E0D242900}"/>
              </a:ext>
            </a:extLst>
          </p:cNvPr>
          <p:cNvSpPr/>
          <p:nvPr/>
        </p:nvSpPr>
        <p:spPr>
          <a:xfrm rot="14944349">
            <a:off x="4612811" y="1497934"/>
            <a:ext cx="1056443" cy="3506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010DC24B-A8EC-42A9-8C78-892E16063E8B}"/>
              </a:ext>
            </a:extLst>
          </p:cNvPr>
          <p:cNvSpPr/>
          <p:nvPr/>
        </p:nvSpPr>
        <p:spPr>
          <a:xfrm>
            <a:off x="3439119" y="5793225"/>
            <a:ext cx="2172069" cy="752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MMP levels</a:t>
            </a:r>
            <a:r>
              <a:rPr lang="tr-TR" baseline="30000" dirty="0"/>
              <a:t>7</a:t>
            </a:r>
            <a:endParaRPr lang="tr-TR" dirty="0"/>
          </a:p>
          <a:p>
            <a:pPr algn="ctr"/>
            <a:r>
              <a:rPr lang="tr-TR" sz="1200" dirty="0"/>
              <a:t>(IL1β, IL6, TNFα)</a:t>
            </a:r>
          </a:p>
          <a:p>
            <a:pPr algn="ctr"/>
            <a:r>
              <a:rPr lang="tr-TR" sz="1100" dirty="0"/>
              <a:t>(w/</a:t>
            </a:r>
            <a:r>
              <a:rPr lang="tr-TR" sz="1100" dirty="0" err="1"/>
              <a:t>Photometric</a:t>
            </a:r>
            <a:r>
              <a:rPr lang="tr-TR" sz="1100" dirty="0"/>
              <a:t> </a:t>
            </a:r>
            <a:r>
              <a:rPr lang="tr-TR" sz="1100" dirty="0" err="1"/>
              <a:t>method</a:t>
            </a:r>
            <a:r>
              <a:rPr lang="tr-TR" sz="1100" dirty="0"/>
              <a:t>)</a:t>
            </a:r>
          </a:p>
        </p:txBody>
      </p:sp>
      <p:pic>
        <p:nvPicPr>
          <p:cNvPr id="35" name="Picture 2" descr="bezmialem logo ile ilgili görsel sonucu">
            <a:extLst>
              <a:ext uri="{FF2B5EF4-FFF2-40B4-BE49-F238E27FC236}">
                <a16:creationId xmlns:a16="http://schemas.microsoft.com/office/drawing/2014/main" id="{F8232BAB-6FE2-44EB-A66C-6F992A3F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F86C84F-F490-44B2-9B58-13DBBC7C360B}"/>
              </a:ext>
            </a:extLst>
          </p:cNvPr>
          <p:cNvSpPr txBox="1"/>
          <p:nvPr/>
        </p:nvSpPr>
        <p:spPr>
          <a:xfrm>
            <a:off x="9325510" y="6418458"/>
            <a:ext cx="28664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Statistical </a:t>
            </a:r>
            <a:r>
              <a:rPr lang="en-US" sz="1050" dirty="0" err="1"/>
              <a:t>analys</a:t>
            </a:r>
            <a:r>
              <a:rPr lang="tr-TR" sz="1050" dirty="0"/>
              <a:t>i</a:t>
            </a:r>
            <a:r>
              <a:rPr lang="en-US" sz="1050" dirty="0"/>
              <a:t>s w</a:t>
            </a:r>
            <a:r>
              <a:rPr lang="tr-TR" sz="1050" dirty="0"/>
              <a:t>as</a:t>
            </a:r>
            <a:r>
              <a:rPr lang="en-US" sz="1050" dirty="0"/>
              <a:t> performed using SPSS v</a:t>
            </a:r>
            <a:r>
              <a:rPr lang="tr-TR" sz="105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34900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48AF7DD-EA81-4427-9D49-EC110320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bezmialem logo ile ilgili görsel sonucu">
            <a:extLst>
              <a:ext uri="{FF2B5EF4-FFF2-40B4-BE49-F238E27FC236}">
                <a16:creationId xmlns:a16="http://schemas.microsoft.com/office/drawing/2014/main" id="{C4F6A47C-F3A8-40AE-8559-70E48208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8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2" y="1428750"/>
            <a:ext cx="582521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87" y="124286"/>
            <a:ext cx="5785213" cy="6733713"/>
          </a:xfrm>
          <a:prstGeom prst="rect">
            <a:avLst/>
          </a:prstGeom>
        </p:spPr>
      </p:pic>
      <p:pic>
        <p:nvPicPr>
          <p:cNvPr id="4" name="Picture 2" descr="bezmialem logo ile ilgili görsel sonucu">
            <a:extLst>
              <a:ext uri="{FF2B5EF4-FFF2-40B4-BE49-F238E27FC236}">
                <a16:creationId xmlns:a16="http://schemas.microsoft.com/office/drawing/2014/main" id="{7E7D71D1-7484-4AE0-8EFF-6F6C5E4F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8BF9364-2D9C-4D53-8267-4044DB00F961}"/>
              </a:ext>
            </a:extLst>
          </p:cNvPr>
          <p:cNvSpPr txBox="1"/>
          <p:nvPr/>
        </p:nvSpPr>
        <p:spPr>
          <a:xfrm>
            <a:off x="447869" y="501791"/>
            <a:ext cx="296713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/>
              <a:t>NMR Analysis</a:t>
            </a:r>
          </a:p>
        </p:txBody>
      </p:sp>
    </p:spTree>
    <p:extLst>
      <p:ext uri="{BB962C8B-B14F-4D97-AF65-F5344CB8AC3E}">
        <p14:creationId xmlns:p14="http://schemas.microsoft.com/office/powerpoint/2010/main" val="70770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1715B1-DAE4-4D22-95EA-6AFFE655C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7366"/>
            <a:ext cx="11435256" cy="6810634"/>
          </a:xfrm>
          <a:prstGeom prst="rect">
            <a:avLst/>
          </a:prstGeom>
        </p:spPr>
      </p:pic>
      <p:pic>
        <p:nvPicPr>
          <p:cNvPr id="31" name="Picture 2" descr="bezmialem logo ile ilgili görsel sonucu">
            <a:extLst>
              <a:ext uri="{FF2B5EF4-FFF2-40B4-BE49-F238E27FC236}">
                <a16:creationId xmlns:a16="http://schemas.microsoft.com/office/drawing/2014/main" id="{799D0A0A-1AAC-4142-80E5-6D4F956C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A5D0A4C-8494-48E8-BEC4-93FDFFB54BE9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274885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3AB5B31E-245A-40EF-BEC0-89FC2A7A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5" y="80495"/>
            <a:ext cx="11241069" cy="6697010"/>
          </a:xfrm>
          <a:prstGeom prst="rect">
            <a:avLst/>
          </a:prstGeom>
        </p:spPr>
      </p:pic>
      <p:pic>
        <p:nvPicPr>
          <p:cNvPr id="31" name="Picture 2" descr="bezmialem logo ile ilgili görsel sonucu">
            <a:extLst>
              <a:ext uri="{FF2B5EF4-FFF2-40B4-BE49-F238E27FC236}">
                <a16:creationId xmlns:a16="http://schemas.microsoft.com/office/drawing/2014/main" id="{CBC0BB24-4E20-45FC-9973-A5278FC1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7DE7BD7-D343-40AF-BB11-96E8D0DCE56C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394997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C213E47-BE9A-4CBE-A655-E04D1FA8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76200"/>
            <a:ext cx="11258550" cy="6705600"/>
          </a:xfrm>
          <a:prstGeom prst="rect">
            <a:avLst/>
          </a:prstGeom>
        </p:spPr>
      </p:pic>
      <p:pic>
        <p:nvPicPr>
          <p:cNvPr id="21" name="Picture 2" descr="bezmialem logo ile ilgili görsel sonucu">
            <a:extLst>
              <a:ext uri="{FF2B5EF4-FFF2-40B4-BE49-F238E27FC236}">
                <a16:creationId xmlns:a16="http://schemas.microsoft.com/office/drawing/2014/main" id="{31A37DD7-2A23-4258-BB75-756344B2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14212CA-B6B5-4C4E-9EBE-E85D4C552F52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253387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>
            <a:extLst>
              <a:ext uri="{FF2B5EF4-FFF2-40B4-BE49-F238E27FC236}">
                <a16:creationId xmlns:a16="http://schemas.microsoft.com/office/drawing/2014/main" id="{C01CF79F-74CB-4248-BF03-2043B0EB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5" y="85258"/>
            <a:ext cx="11241069" cy="6687483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C3B137D6-C5AA-4DD1-8881-19BCDDD2E397}"/>
              </a:ext>
            </a:extLst>
          </p:cNvPr>
          <p:cNvSpPr txBox="1"/>
          <p:nvPr/>
        </p:nvSpPr>
        <p:spPr>
          <a:xfrm>
            <a:off x="2455197" y="4145159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FFC000"/>
                </a:solidFill>
              </a:rPr>
              <a:t>+</a:t>
            </a:r>
          </a:p>
        </p:txBody>
      </p:sp>
      <p:pic>
        <p:nvPicPr>
          <p:cNvPr id="29" name="Picture 2" descr="bezmialem logo ile ilgili görsel sonucu">
            <a:extLst>
              <a:ext uri="{FF2B5EF4-FFF2-40B4-BE49-F238E27FC236}">
                <a16:creationId xmlns:a16="http://schemas.microsoft.com/office/drawing/2014/main" id="{77B6A05B-85DB-440D-A4E0-D6F10C4D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070A20D-F160-445C-9F74-EE57B9D70CC7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328873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AFE7B86-2BD5-4C1F-AF89-F82EAF8F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66675"/>
            <a:ext cx="11239500" cy="6724650"/>
          </a:xfrm>
          <a:prstGeom prst="rect">
            <a:avLst/>
          </a:prstGeom>
        </p:spPr>
      </p:pic>
      <p:pic>
        <p:nvPicPr>
          <p:cNvPr id="29" name="Picture 2" descr="bezmialem logo ile ilgili görsel sonucu">
            <a:extLst>
              <a:ext uri="{FF2B5EF4-FFF2-40B4-BE49-F238E27FC236}">
                <a16:creationId xmlns:a16="http://schemas.microsoft.com/office/drawing/2014/main" id="{89B8AC80-BCE4-4847-86CF-8EA32C70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E950CFA-7EC0-41CA-8030-28BD61047278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414929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1860374-5821-477D-8A6F-A4CE1362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75732"/>
            <a:ext cx="11260121" cy="6706536"/>
          </a:xfrm>
          <a:prstGeom prst="rect">
            <a:avLst/>
          </a:prstGeom>
        </p:spPr>
      </p:pic>
      <p:pic>
        <p:nvPicPr>
          <p:cNvPr id="14" name="Picture 2" descr="bezmialem logo ile ilgili görsel sonucu">
            <a:extLst>
              <a:ext uri="{FF2B5EF4-FFF2-40B4-BE49-F238E27FC236}">
                <a16:creationId xmlns:a16="http://schemas.microsoft.com/office/drawing/2014/main" id="{25A9EF82-EED6-484A-9C14-D1620448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F41BFEA-C7CD-4E3B-8CBD-12D28246F47A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326730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AF90716-85D5-4C80-B3B8-F53445090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99548"/>
            <a:ext cx="11260121" cy="6658904"/>
          </a:xfrm>
          <a:prstGeom prst="rect">
            <a:avLst/>
          </a:prstGeom>
        </p:spPr>
      </p:pic>
      <p:pic>
        <p:nvPicPr>
          <p:cNvPr id="15" name="Picture 2" descr="bezmialem logo ile ilgili görsel sonucu">
            <a:extLst>
              <a:ext uri="{FF2B5EF4-FFF2-40B4-BE49-F238E27FC236}">
                <a16:creationId xmlns:a16="http://schemas.microsoft.com/office/drawing/2014/main" id="{1747C7AD-8BB6-4A57-A448-C1DFE788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9FDEC21-1E7B-4528-BE41-6010317777D8}"/>
              </a:ext>
            </a:extLst>
          </p:cNvPr>
          <p:cNvSpPr txBox="1"/>
          <p:nvPr/>
        </p:nvSpPr>
        <p:spPr>
          <a:xfrm>
            <a:off x="9623394" y="6427655"/>
            <a:ext cx="25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p&lt;0,05; **=p&lt;0,01; *** p&lt;0,001 </a:t>
            </a:r>
          </a:p>
          <a:p>
            <a:pPr algn="r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p&lt;0,05; ++=p&lt;0,01; +++ p&lt;0,001</a:t>
            </a:r>
          </a:p>
        </p:txBody>
      </p:sp>
    </p:spTree>
    <p:extLst>
      <p:ext uri="{BB962C8B-B14F-4D97-AF65-F5344CB8AC3E}">
        <p14:creationId xmlns:p14="http://schemas.microsoft.com/office/powerpoint/2010/main" val="342416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649" y="721805"/>
            <a:ext cx="10258732" cy="2147520"/>
          </a:xfrm>
        </p:spPr>
        <p:txBody>
          <a:bodyPr anchor="b">
            <a:normAutofit/>
          </a:bodyPr>
          <a:lstStyle/>
          <a:p>
            <a:r>
              <a:rPr lang="tr-TR" sz="6000" b="1"/>
              <a:t>Contents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6649" y="3509010"/>
            <a:ext cx="10258733" cy="3057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Gliomas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Thymoquinone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Introduction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Materials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Methods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Results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Conclusion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Discussion</a:t>
            </a:r>
            <a:endParaRPr lang="tr-TR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err="1"/>
              <a:t>References</a:t>
            </a:r>
            <a:endParaRPr lang="tr-TR" sz="1400" dirty="0"/>
          </a:p>
        </p:txBody>
      </p:sp>
      <p:pic>
        <p:nvPicPr>
          <p:cNvPr id="37" name="Picture 2" descr="bezmialem logo ile ilgili görsel sonucu">
            <a:extLst>
              <a:ext uri="{FF2B5EF4-FFF2-40B4-BE49-F238E27FC236}">
                <a16:creationId xmlns:a16="http://schemas.microsoft.com/office/drawing/2014/main" id="{37ED3DD6-B1A2-43AD-B546-68D564C9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4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5F1F074-3150-044D-B927-6F384B6A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tr-TR" sz="5400" b="1"/>
              <a:t>Results</a:t>
            </a:r>
            <a:endParaRPr lang="tr-TR" sz="5400"/>
          </a:p>
        </p:txBody>
      </p:sp>
      <p:grpSp>
        <p:nvGrpSpPr>
          <p:cNvPr id="97" name="Group 4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7CCE23-AD69-2345-8954-EA2BF628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242" y="1100831"/>
            <a:ext cx="5958486" cy="4966976"/>
          </a:xfrm>
        </p:spPr>
        <p:txBody>
          <a:bodyPr anchor="ctr">
            <a:normAutofit/>
          </a:bodyPr>
          <a:lstStyle/>
          <a:p>
            <a:r>
              <a:rPr lang="tr-TR" sz="2200" dirty="0" err="1"/>
              <a:t>When</a:t>
            </a:r>
            <a:r>
              <a:rPr lang="tr-TR" sz="2200" dirty="0"/>
              <a:t> TQ </a:t>
            </a:r>
            <a:r>
              <a:rPr lang="tr-TR" sz="2200" dirty="0" err="1"/>
              <a:t>and</a:t>
            </a:r>
            <a:r>
              <a:rPr lang="tr-TR" sz="2200" dirty="0"/>
              <a:t> TQ-</a:t>
            </a:r>
            <a:r>
              <a:rPr lang="tr-TR" sz="2200" dirty="0" err="1"/>
              <a:t>ox</a:t>
            </a:r>
            <a:r>
              <a:rPr lang="tr-TR" sz="2200" dirty="0"/>
              <a:t> </a:t>
            </a:r>
            <a:r>
              <a:rPr lang="tr-TR" sz="2200" dirty="0" err="1"/>
              <a:t>were</a:t>
            </a:r>
            <a:r>
              <a:rPr lang="tr-TR" sz="2200" dirty="0"/>
              <a:t> </a:t>
            </a:r>
            <a:r>
              <a:rPr lang="tr-TR" sz="2200" dirty="0" err="1"/>
              <a:t>evaluated</a:t>
            </a:r>
            <a:r>
              <a:rPr lang="tr-TR" sz="2200" dirty="0"/>
              <a:t> </a:t>
            </a:r>
            <a:r>
              <a:rPr lang="tr-TR" sz="2200" dirty="0" err="1"/>
              <a:t>together</a:t>
            </a:r>
            <a:r>
              <a:rPr lang="tr-TR" sz="2200" dirty="0"/>
              <a:t>,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cytotoxic</a:t>
            </a:r>
            <a:r>
              <a:rPr lang="tr-TR" sz="2200" dirty="0"/>
              <a:t>, </a:t>
            </a:r>
            <a:r>
              <a:rPr lang="tr-TR" sz="2200" dirty="0" err="1"/>
              <a:t>genotoxic</a:t>
            </a:r>
            <a:r>
              <a:rPr lang="tr-TR" sz="2200" dirty="0"/>
              <a:t>,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apoptotic</a:t>
            </a:r>
            <a:r>
              <a:rPr lang="tr-TR" sz="2200" dirty="0"/>
              <a:t> </a:t>
            </a:r>
            <a:r>
              <a:rPr lang="tr-TR" sz="2200" dirty="0" err="1"/>
              <a:t>effects</a:t>
            </a:r>
            <a:r>
              <a:rPr lang="tr-TR" sz="2200" dirty="0"/>
              <a:t> of TQ-</a:t>
            </a:r>
            <a:r>
              <a:rPr lang="tr-TR" sz="2200" dirty="0" err="1"/>
              <a:t>ox</a:t>
            </a:r>
            <a:r>
              <a:rPr lang="tr-TR" sz="2200" dirty="0"/>
              <a:t> </a:t>
            </a:r>
            <a:r>
              <a:rPr lang="tr-TR" sz="2200" dirty="0" err="1"/>
              <a:t>were</a:t>
            </a:r>
            <a:r>
              <a:rPr lang="tr-TR" sz="2200" dirty="0"/>
              <a:t> </a:t>
            </a:r>
            <a:r>
              <a:rPr lang="tr-TR" sz="2200" dirty="0" err="1"/>
              <a:t>found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be </a:t>
            </a:r>
            <a:r>
              <a:rPr lang="tr-TR" sz="2200" dirty="0" err="1"/>
              <a:t>statistically</a:t>
            </a:r>
            <a:r>
              <a:rPr lang="tr-TR" sz="2200" dirty="0"/>
              <a:t> </a:t>
            </a:r>
            <a:r>
              <a:rPr lang="tr-TR" sz="2200" dirty="0" err="1"/>
              <a:t>significantly</a:t>
            </a:r>
            <a:r>
              <a:rPr lang="tr-TR" sz="2200" dirty="0"/>
              <a:t> (p&lt;0,001) </a:t>
            </a:r>
            <a:r>
              <a:rPr lang="tr-TR" sz="2200" dirty="0" err="1"/>
              <a:t>higher</a:t>
            </a:r>
            <a:r>
              <a:rPr lang="tr-TR" sz="2200" dirty="0"/>
              <a:t> </a:t>
            </a:r>
            <a:r>
              <a:rPr lang="tr-TR" sz="2200" dirty="0" err="1"/>
              <a:t>than</a:t>
            </a:r>
            <a:r>
              <a:rPr lang="tr-TR" sz="2200" dirty="0"/>
              <a:t> TQ. </a:t>
            </a:r>
            <a:r>
              <a:rPr lang="tr-TR" sz="2200" dirty="0" err="1"/>
              <a:t>While</a:t>
            </a:r>
            <a:r>
              <a:rPr lang="tr-TR" sz="2200" dirty="0"/>
              <a:t> </a:t>
            </a:r>
            <a:r>
              <a:rPr lang="tr-TR" sz="2200" dirty="0" err="1"/>
              <a:t>cytotoxicity</a:t>
            </a:r>
            <a:r>
              <a:rPr lang="tr-TR" sz="2200" dirty="0"/>
              <a:t>, DNA </a:t>
            </a:r>
            <a:r>
              <a:rPr lang="tr-TR" sz="2200" dirty="0" err="1"/>
              <a:t>damage</a:t>
            </a:r>
            <a:r>
              <a:rPr lang="tr-TR" sz="2200" dirty="0"/>
              <a:t>, </a:t>
            </a:r>
            <a:r>
              <a:rPr lang="tr-TR" sz="2200" dirty="0" err="1"/>
              <a:t>apoptosis</a:t>
            </a:r>
            <a:r>
              <a:rPr lang="tr-TR" sz="2200" dirty="0"/>
              <a:t>, </a:t>
            </a:r>
            <a:r>
              <a:rPr lang="tr-TR" sz="2200" dirty="0" err="1"/>
              <a:t>intracellular</a:t>
            </a:r>
            <a:r>
              <a:rPr lang="tr-TR" sz="2200" dirty="0"/>
              <a:t> Ca2+, </a:t>
            </a:r>
            <a:r>
              <a:rPr lang="tr-TR" sz="2200" dirty="0" err="1"/>
              <a:t>and</a:t>
            </a:r>
            <a:r>
              <a:rPr lang="tr-TR" sz="2200" dirty="0"/>
              <a:t> ROS </a:t>
            </a:r>
            <a:r>
              <a:rPr lang="tr-TR" sz="2200" dirty="0" err="1"/>
              <a:t>levels</a:t>
            </a:r>
            <a:r>
              <a:rPr lang="tr-TR" sz="2200" dirty="0"/>
              <a:t> </a:t>
            </a:r>
            <a:r>
              <a:rPr lang="tr-TR" sz="2200" dirty="0" err="1"/>
              <a:t>increased</a:t>
            </a:r>
            <a:r>
              <a:rPr lang="tr-TR" sz="2200" dirty="0"/>
              <a:t> </a:t>
            </a:r>
            <a:r>
              <a:rPr lang="tr-TR" sz="2200" dirty="0" err="1"/>
              <a:t>significantly</a:t>
            </a:r>
            <a:r>
              <a:rPr lang="tr-TR" sz="2200" dirty="0"/>
              <a:t> (p&lt;0,001) in </a:t>
            </a:r>
            <a:r>
              <a:rPr lang="tr-TR" sz="2200" dirty="0" err="1"/>
              <a:t>both</a:t>
            </a:r>
            <a:r>
              <a:rPr lang="tr-TR" sz="2200" dirty="0"/>
              <a:t> TQ-</a:t>
            </a:r>
            <a:r>
              <a:rPr lang="tr-TR" sz="2200" dirty="0" err="1"/>
              <a:t>ox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TQ, </a:t>
            </a:r>
            <a:r>
              <a:rPr lang="tr-TR" sz="2200" dirty="0" err="1"/>
              <a:t>glutathione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MMP </a:t>
            </a:r>
            <a:r>
              <a:rPr lang="tr-TR" sz="2200" dirty="0" err="1"/>
              <a:t>levels</a:t>
            </a:r>
            <a:r>
              <a:rPr lang="tr-TR" sz="2200" dirty="0"/>
              <a:t> </a:t>
            </a:r>
            <a:r>
              <a:rPr lang="tr-TR" sz="2200" dirty="0" err="1"/>
              <a:t>decreased</a:t>
            </a:r>
            <a:r>
              <a:rPr lang="tr-TR" sz="2200" dirty="0"/>
              <a:t> </a:t>
            </a:r>
            <a:r>
              <a:rPr lang="tr-TR" sz="2200" dirty="0" err="1"/>
              <a:t>significantly</a:t>
            </a:r>
            <a:r>
              <a:rPr lang="tr-TR" sz="2200" dirty="0"/>
              <a:t> (p&lt;0,001) </a:t>
            </a:r>
            <a:r>
              <a:rPr lang="tr-TR" sz="2200" dirty="0" err="1"/>
              <a:t>with</a:t>
            </a:r>
            <a:r>
              <a:rPr lang="tr-TR" sz="2200" dirty="0"/>
              <a:t> </a:t>
            </a:r>
            <a:r>
              <a:rPr lang="tr-TR" sz="2200" dirty="0" err="1"/>
              <a:t>increasing</a:t>
            </a:r>
            <a:r>
              <a:rPr lang="tr-TR" sz="2200" dirty="0"/>
              <a:t> </a:t>
            </a:r>
            <a:r>
              <a:rPr lang="tr-TR" sz="2200" dirty="0" err="1"/>
              <a:t>dose</a:t>
            </a:r>
            <a:r>
              <a:rPr lang="tr-TR" sz="2200" dirty="0"/>
              <a:t>. </a:t>
            </a:r>
          </a:p>
        </p:txBody>
      </p:sp>
      <p:pic>
        <p:nvPicPr>
          <p:cNvPr id="95" name="Picture 2" descr="bezmialem logo ile ilgili görsel sonucu">
            <a:extLst>
              <a:ext uri="{FF2B5EF4-FFF2-40B4-BE49-F238E27FC236}">
                <a16:creationId xmlns:a16="http://schemas.microsoft.com/office/drawing/2014/main" id="{D6FB89E2-E792-47A2-8785-A52FB00B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7A3C26-94C4-A24C-A612-7E867FA5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tr-TR" sz="5400" b="1" dirty="0" err="1"/>
              <a:t>Conclusion</a:t>
            </a:r>
            <a:r>
              <a:rPr lang="tr-TR" sz="5400" b="1" dirty="0"/>
              <a:t> </a:t>
            </a:r>
            <a:endParaRPr lang="tr-TR" sz="5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B6769-32BB-2740-9DD9-B95C53F3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r>
              <a:rPr lang="tr-TR" sz="2200" dirty="0" err="1"/>
              <a:t>According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results</a:t>
            </a:r>
            <a:r>
              <a:rPr lang="tr-TR" sz="2200" dirty="0"/>
              <a:t>, </a:t>
            </a:r>
            <a:r>
              <a:rPr lang="tr-TR" sz="2200" dirty="0" err="1"/>
              <a:t>we</a:t>
            </a:r>
            <a:r>
              <a:rPr lang="tr-TR" sz="2200" dirty="0"/>
              <a:t> </a:t>
            </a:r>
            <a:r>
              <a:rPr lang="tr-TR" sz="2200" dirty="0" err="1"/>
              <a:t>propose</a:t>
            </a:r>
            <a:r>
              <a:rPr lang="tr-TR" sz="2200" dirty="0"/>
              <a:t> </a:t>
            </a:r>
            <a:r>
              <a:rPr lang="tr-TR" sz="2200" dirty="0" err="1"/>
              <a:t>that</a:t>
            </a:r>
            <a:r>
              <a:rPr lang="tr-TR" sz="2200" dirty="0"/>
              <a:t> TQ-</a:t>
            </a:r>
            <a:r>
              <a:rPr lang="tr-TR" sz="2200" dirty="0" err="1"/>
              <a:t>ox</a:t>
            </a:r>
            <a:r>
              <a:rPr lang="tr-TR" sz="2200" dirty="0"/>
              <a:t> has </a:t>
            </a:r>
            <a:r>
              <a:rPr lang="tr-TR" sz="2200" dirty="0" err="1"/>
              <a:t>cytotoxic</a:t>
            </a:r>
            <a:r>
              <a:rPr lang="tr-TR" sz="2200" dirty="0"/>
              <a:t>, </a:t>
            </a:r>
            <a:r>
              <a:rPr lang="tr-TR" sz="2200" dirty="0" err="1"/>
              <a:t>genotoxic</a:t>
            </a:r>
            <a:r>
              <a:rPr lang="tr-TR" sz="2200" dirty="0"/>
              <a:t>,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apoptotic</a:t>
            </a:r>
            <a:r>
              <a:rPr lang="tr-TR" sz="2200" dirty="0"/>
              <a:t> </a:t>
            </a:r>
            <a:r>
              <a:rPr lang="tr-TR" sz="2200" dirty="0" err="1"/>
              <a:t>effects</a:t>
            </a:r>
            <a:r>
              <a:rPr lang="tr-TR" sz="2200" dirty="0"/>
              <a:t> on </a:t>
            </a:r>
            <a:r>
              <a:rPr lang="tr-TR" sz="2200" dirty="0" err="1"/>
              <a:t>glioma</a:t>
            </a:r>
            <a:r>
              <a:rPr lang="tr-TR" sz="2200" dirty="0"/>
              <a:t> in a </a:t>
            </a:r>
            <a:r>
              <a:rPr lang="tr-TR" sz="2200" dirty="0" err="1"/>
              <a:t>dose-dependent</a:t>
            </a:r>
            <a:r>
              <a:rPr lang="tr-TR" sz="2200" dirty="0"/>
              <a:t> </a:t>
            </a:r>
            <a:r>
              <a:rPr lang="tr-TR" sz="2200" dirty="0" err="1"/>
              <a:t>manner</a:t>
            </a:r>
            <a:r>
              <a:rPr lang="tr-TR" sz="2200" dirty="0"/>
              <a:t>,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therefore</a:t>
            </a:r>
            <a:r>
              <a:rPr lang="tr-TR" sz="2200" dirty="0"/>
              <a:t> TQ-</a:t>
            </a:r>
            <a:r>
              <a:rPr lang="tr-TR" sz="2200" dirty="0" err="1"/>
              <a:t>ox</a:t>
            </a:r>
            <a:r>
              <a:rPr lang="tr-TR" sz="2200" dirty="0"/>
              <a:t> can be </a:t>
            </a:r>
            <a:r>
              <a:rPr lang="tr-TR" sz="2200" dirty="0" err="1"/>
              <a:t>one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options</a:t>
            </a:r>
            <a:r>
              <a:rPr lang="tr-TR" sz="2200" dirty="0"/>
              <a:t> </a:t>
            </a:r>
            <a:r>
              <a:rPr lang="tr-TR" sz="2200" dirty="0" err="1"/>
              <a:t>that</a:t>
            </a:r>
            <a:r>
              <a:rPr lang="tr-TR" sz="2200" dirty="0"/>
              <a:t> can be </a:t>
            </a:r>
            <a:r>
              <a:rPr lang="tr-TR" sz="2200" dirty="0" err="1"/>
              <a:t>used</a:t>
            </a:r>
            <a:r>
              <a:rPr lang="tr-TR" sz="2200" dirty="0"/>
              <a:t> </a:t>
            </a:r>
            <a:r>
              <a:rPr lang="tr-TR" sz="2200" dirty="0" err="1"/>
              <a:t>for</a:t>
            </a:r>
            <a:r>
              <a:rPr lang="tr-TR" sz="2200" dirty="0"/>
              <a:t> </a:t>
            </a:r>
            <a:r>
              <a:rPr lang="tr-TR" sz="2200" dirty="0" err="1"/>
              <a:t>glial</a:t>
            </a:r>
            <a:r>
              <a:rPr lang="tr-TR" sz="2200" dirty="0"/>
              <a:t> </a:t>
            </a:r>
            <a:r>
              <a:rPr lang="tr-TR" sz="2200" dirty="0" err="1"/>
              <a:t>cancer</a:t>
            </a:r>
            <a:r>
              <a:rPr lang="tr-TR" sz="2200" dirty="0"/>
              <a:t> </a:t>
            </a:r>
            <a:r>
              <a:rPr lang="tr-TR" sz="2200" dirty="0" err="1"/>
              <a:t>treatment</a:t>
            </a:r>
            <a:r>
              <a:rPr lang="tr-TR" sz="2200" dirty="0"/>
              <a:t>.</a:t>
            </a:r>
          </a:p>
          <a:p>
            <a:pPr marL="0" indent="0">
              <a:buNone/>
            </a:pPr>
            <a:endParaRPr lang="tr-TR" sz="2200" dirty="0"/>
          </a:p>
        </p:txBody>
      </p:sp>
      <p:pic>
        <p:nvPicPr>
          <p:cNvPr id="37" name="Picture 2" descr="bezmialem logo ile ilgili görsel sonucu">
            <a:extLst>
              <a:ext uri="{FF2B5EF4-FFF2-40B4-BE49-F238E27FC236}">
                <a16:creationId xmlns:a16="http://schemas.microsoft.com/office/drawing/2014/main" id="{E9ABCF10-270D-4F2C-B644-B70BD5D2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7A3C26-94C4-A24C-A612-7E867FA5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tr-TR" sz="5400" b="1"/>
              <a:t>Discussion</a:t>
            </a:r>
            <a:endParaRPr lang="tr-TR" sz="5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B6769-32BB-2740-9DD9-B95C53F3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best</a:t>
            </a:r>
            <a:r>
              <a:rPr lang="tr-TR" sz="2200" dirty="0"/>
              <a:t> of </a:t>
            </a:r>
            <a:r>
              <a:rPr lang="tr-TR" sz="2200" dirty="0" err="1"/>
              <a:t>our</a:t>
            </a:r>
            <a:r>
              <a:rPr lang="tr-TR" sz="2200" dirty="0"/>
              <a:t> </a:t>
            </a:r>
            <a:r>
              <a:rPr lang="tr-TR" sz="2200" dirty="0" err="1"/>
              <a:t>knowledge</a:t>
            </a:r>
            <a:r>
              <a:rPr lang="tr-TR" sz="2200" dirty="0"/>
              <a:t> </a:t>
            </a:r>
            <a:r>
              <a:rPr lang="tr-TR" sz="2200" dirty="0" err="1"/>
              <a:t>this</a:t>
            </a:r>
            <a:r>
              <a:rPr lang="tr-TR" sz="2200" dirty="0"/>
              <a:t> </a:t>
            </a:r>
            <a:r>
              <a:rPr lang="tr-TR" sz="2200" dirty="0" err="1"/>
              <a:t>study</a:t>
            </a:r>
            <a:r>
              <a:rPr lang="tr-TR" sz="2200" dirty="0"/>
              <a:t> is </a:t>
            </a:r>
            <a:r>
              <a:rPr lang="tr-TR" sz="2200" dirty="0" err="1"/>
              <a:t>first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report</a:t>
            </a:r>
            <a:r>
              <a:rPr lang="tr-TR" sz="2200" dirty="0"/>
              <a:t> anti-</a:t>
            </a:r>
            <a:r>
              <a:rPr lang="tr-TR" sz="2200" dirty="0" err="1"/>
              <a:t>tumor</a:t>
            </a:r>
            <a:r>
              <a:rPr lang="tr-TR" sz="2200" dirty="0"/>
              <a:t> </a:t>
            </a:r>
            <a:r>
              <a:rPr lang="tr-TR" sz="2200" dirty="0" err="1"/>
              <a:t>effects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oxime</a:t>
            </a:r>
            <a:r>
              <a:rPr lang="tr-TR" sz="2200" dirty="0"/>
              <a:t> </a:t>
            </a:r>
            <a:r>
              <a:rPr lang="tr-TR" sz="2200" dirty="0" err="1"/>
              <a:t>derivate</a:t>
            </a:r>
            <a:r>
              <a:rPr lang="tr-TR" sz="2200" dirty="0"/>
              <a:t> of </a:t>
            </a:r>
            <a:r>
              <a:rPr lang="tr-TR" sz="2200" dirty="0" err="1"/>
              <a:t>thymoquinone</a:t>
            </a:r>
            <a:r>
              <a:rPr lang="tr-TR" sz="2200" dirty="0"/>
              <a:t> on </a:t>
            </a:r>
            <a:r>
              <a:rPr lang="tr-TR" sz="2200" dirty="0" err="1"/>
              <a:t>glioma</a:t>
            </a:r>
            <a:r>
              <a:rPr lang="tr-TR" sz="2200" dirty="0"/>
              <a:t> </a:t>
            </a:r>
            <a:r>
              <a:rPr lang="tr-TR" sz="2200" dirty="0" err="1"/>
              <a:t>cells</a:t>
            </a:r>
            <a:r>
              <a:rPr lang="tr-TR" sz="2200" dirty="0"/>
              <a:t> in </a:t>
            </a:r>
            <a:r>
              <a:rPr lang="tr-TR" sz="2200" dirty="0" err="1"/>
              <a:t>vitro</a:t>
            </a:r>
            <a:r>
              <a:rPr lang="tr-TR" sz="2200" dirty="0"/>
              <a:t>.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understand</a:t>
            </a:r>
            <a:r>
              <a:rPr lang="tr-TR" sz="2200" dirty="0"/>
              <a:t> </a:t>
            </a:r>
            <a:r>
              <a:rPr lang="tr-TR" sz="2200" dirty="0" err="1"/>
              <a:t>thymoquinone-oximes</a:t>
            </a:r>
            <a:r>
              <a:rPr lang="tr-TR" sz="2200" dirty="0"/>
              <a:t> </a:t>
            </a:r>
            <a:r>
              <a:rPr lang="tr-TR" sz="2200" dirty="0" err="1"/>
              <a:t>further</a:t>
            </a:r>
            <a:r>
              <a:rPr lang="tr-TR" sz="2200" dirty="0"/>
              <a:t> </a:t>
            </a:r>
            <a:r>
              <a:rPr lang="tr-TR" sz="2200" dirty="0" err="1"/>
              <a:t>effects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show</a:t>
            </a:r>
            <a:r>
              <a:rPr lang="tr-TR" sz="2200" dirty="0"/>
              <a:t> </a:t>
            </a:r>
            <a:r>
              <a:rPr lang="tr-TR" sz="2200" dirty="0" err="1"/>
              <a:t>its</a:t>
            </a:r>
            <a:r>
              <a:rPr lang="tr-TR" sz="2200" dirty="0"/>
              <a:t> </a:t>
            </a:r>
            <a:r>
              <a:rPr lang="tr-TR" sz="2200" dirty="0" err="1"/>
              <a:t>advantage</a:t>
            </a:r>
            <a:r>
              <a:rPr lang="tr-TR" sz="2200" dirty="0"/>
              <a:t> </a:t>
            </a:r>
            <a:r>
              <a:rPr lang="tr-TR" sz="2200" dirty="0" err="1"/>
              <a:t>over</a:t>
            </a:r>
            <a:r>
              <a:rPr lang="tr-TR" sz="2200" dirty="0"/>
              <a:t> </a:t>
            </a:r>
            <a:r>
              <a:rPr lang="tr-TR" sz="2200" dirty="0" err="1"/>
              <a:t>thymoquinone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other</a:t>
            </a:r>
            <a:r>
              <a:rPr lang="tr-TR" sz="2200" dirty="0"/>
              <a:t> </a:t>
            </a:r>
            <a:r>
              <a:rPr lang="tr-TR" sz="2200" dirty="0" err="1"/>
              <a:t>chemotherapeutics</a:t>
            </a:r>
            <a:r>
              <a:rPr lang="tr-TR" sz="2200" dirty="0"/>
              <a:t> in </a:t>
            </a:r>
            <a:r>
              <a:rPr lang="tr-TR" sz="2200" dirty="0" err="1"/>
              <a:t>vivo</a:t>
            </a:r>
            <a:r>
              <a:rPr lang="tr-TR" sz="2200" dirty="0"/>
              <a:t> </a:t>
            </a:r>
            <a:r>
              <a:rPr lang="tr-TR" sz="2200" dirty="0" err="1"/>
              <a:t>studies</a:t>
            </a:r>
            <a:r>
              <a:rPr lang="tr-TR" sz="2200" dirty="0"/>
              <a:t> </a:t>
            </a:r>
            <a:r>
              <a:rPr lang="tr-TR" sz="2200" dirty="0" err="1"/>
              <a:t>should</a:t>
            </a:r>
            <a:r>
              <a:rPr lang="tr-TR" sz="2200" dirty="0"/>
              <a:t> be </a:t>
            </a:r>
            <a:r>
              <a:rPr lang="tr-TR" sz="2200" dirty="0" err="1"/>
              <a:t>conducted</a:t>
            </a:r>
            <a:r>
              <a:rPr lang="tr-TR" sz="2200" dirty="0"/>
              <a:t>.</a:t>
            </a:r>
          </a:p>
        </p:txBody>
      </p:sp>
      <p:pic>
        <p:nvPicPr>
          <p:cNvPr id="37" name="Picture 2" descr="bezmialem logo ile ilgili görsel sonucu">
            <a:extLst>
              <a:ext uri="{FF2B5EF4-FFF2-40B4-BE49-F238E27FC236}">
                <a16:creationId xmlns:a16="http://schemas.microsoft.com/office/drawing/2014/main" id="{E9ABCF10-270D-4F2C-B644-B70BD5D2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A3C26-94C4-A24C-A612-7E867FA5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19" y="319595"/>
            <a:ext cx="3281063" cy="1418975"/>
          </a:xfrm>
        </p:spPr>
        <p:txBody>
          <a:bodyPr anchor="ctr">
            <a:normAutofit/>
          </a:bodyPr>
          <a:lstStyle/>
          <a:p>
            <a:r>
              <a:rPr lang="tr-TR" sz="5400"/>
              <a:t>Next Step</a:t>
            </a:r>
            <a:endParaRPr lang="tr-TR" sz="54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0FB0E8A-0D2A-4ABF-82D0-ED049DAEF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433134"/>
              </p:ext>
            </p:extLst>
          </p:nvPr>
        </p:nvGraphicFramePr>
        <p:xfrm>
          <a:off x="310718" y="1660125"/>
          <a:ext cx="11570564" cy="425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" name="Picture 2" descr="bezmialem logo ile ilgili görsel sonucu">
            <a:extLst>
              <a:ext uri="{FF2B5EF4-FFF2-40B4-BE49-F238E27FC236}">
                <a16:creationId xmlns:a16="http://schemas.microsoft.com/office/drawing/2014/main" id="{E9ABCF10-270D-4F2C-B644-B70BD5D2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8E3401-495F-4EB3-AB57-B65781C56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813994"/>
            <a:ext cx="11514249" cy="579711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b="1" dirty="0"/>
              <a:t>REFERENCES</a:t>
            </a:r>
          </a:p>
          <a:p>
            <a:pPr marL="0" indent="0">
              <a:buNone/>
            </a:pPr>
            <a:endParaRPr lang="tr-TR" sz="1400" b="1" dirty="0"/>
          </a:p>
          <a:p>
            <a:pPr>
              <a:buFont typeface="+mj-lt"/>
              <a:buAutoNum type="arabicPeriod"/>
            </a:pPr>
            <a:r>
              <a:rPr lang="tr-TR" sz="1400" dirty="0" err="1"/>
              <a:t>Pazhouhi</a:t>
            </a:r>
            <a:r>
              <a:rPr lang="tr-TR" sz="1400" dirty="0"/>
              <a:t>, M., </a:t>
            </a:r>
            <a:r>
              <a:rPr lang="tr-TR" sz="1400" dirty="0" err="1"/>
              <a:t>Sariri</a:t>
            </a:r>
            <a:r>
              <a:rPr lang="tr-TR" sz="1400" dirty="0"/>
              <a:t>, R., </a:t>
            </a:r>
            <a:r>
              <a:rPr lang="tr-TR" sz="1400" dirty="0" err="1"/>
              <a:t>Khazaei</a:t>
            </a:r>
            <a:r>
              <a:rPr lang="tr-TR" sz="1400" dirty="0"/>
              <a:t>, M. R., </a:t>
            </a:r>
            <a:r>
              <a:rPr lang="tr-TR" sz="1400" dirty="0" err="1"/>
              <a:t>Moradi</a:t>
            </a:r>
            <a:r>
              <a:rPr lang="tr-TR" sz="1400" dirty="0"/>
              <a:t>, M. T., &amp; </a:t>
            </a:r>
            <a:r>
              <a:rPr lang="tr-TR" sz="1400" dirty="0" err="1"/>
              <a:t>Khazaei</a:t>
            </a:r>
            <a:r>
              <a:rPr lang="tr-TR" sz="1400" dirty="0"/>
              <a:t>, M. (2018). </a:t>
            </a:r>
            <a:r>
              <a:rPr lang="tr-TR" sz="1400" dirty="0" err="1"/>
              <a:t>Synergistic</a:t>
            </a:r>
            <a:r>
              <a:rPr lang="tr-TR" sz="1400" dirty="0"/>
              <a:t> </a:t>
            </a:r>
            <a:r>
              <a:rPr lang="tr-TR" sz="1400" dirty="0" err="1"/>
              <a:t>effect</a:t>
            </a:r>
            <a:r>
              <a:rPr lang="tr-TR" sz="1400" dirty="0"/>
              <a:t> of </a:t>
            </a:r>
            <a:r>
              <a:rPr lang="tr-TR" sz="1400" dirty="0" err="1"/>
              <a:t>temozolomide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thymoquinone</a:t>
            </a:r>
            <a:r>
              <a:rPr lang="tr-TR" sz="1400" dirty="0"/>
              <a:t> on </a:t>
            </a:r>
            <a:r>
              <a:rPr lang="tr-TR" sz="1400" dirty="0" err="1"/>
              <a:t>human</a:t>
            </a:r>
            <a:r>
              <a:rPr lang="tr-TR" sz="1400" dirty="0"/>
              <a:t> </a:t>
            </a:r>
            <a:r>
              <a:rPr lang="tr-TR" sz="1400" dirty="0" err="1"/>
              <a:t>glioblastoma</a:t>
            </a:r>
            <a:r>
              <a:rPr lang="tr-TR" sz="1400" dirty="0"/>
              <a:t> </a:t>
            </a:r>
            <a:r>
              <a:rPr lang="tr-TR" sz="1400" dirty="0" err="1"/>
              <a:t>multiforme</a:t>
            </a:r>
            <a:r>
              <a:rPr lang="tr-TR" sz="1400" dirty="0"/>
              <a:t> </a:t>
            </a:r>
            <a:r>
              <a:rPr lang="tr-TR" sz="1400" dirty="0" err="1"/>
              <a:t>cell</a:t>
            </a:r>
            <a:r>
              <a:rPr lang="tr-TR" sz="1400" dirty="0"/>
              <a:t> </a:t>
            </a:r>
            <a:r>
              <a:rPr lang="tr-TR" sz="1400" dirty="0" err="1"/>
              <a:t>line</a:t>
            </a:r>
            <a:r>
              <a:rPr lang="tr-TR" sz="1400" dirty="0"/>
              <a:t> (U87MG). </a:t>
            </a:r>
            <a:r>
              <a:rPr lang="tr-TR" sz="1400" i="1" dirty="0" err="1"/>
              <a:t>Journal</a:t>
            </a:r>
            <a:r>
              <a:rPr lang="tr-TR" sz="1400" i="1" dirty="0"/>
              <a:t> of </a:t>
            </a:r>
            <a:r>
              <a:rPr lang="tr-TR" sz="1400" i="1" dirty="0" err="1"/>
              <a:t>cancer</a:t>
            </a:r>
            <a:r>
              <a:rPr lang="tr-TR" sz="1400" i="1" dirty="0"/>
              <a:t> </a:t>
            </a:r>
            <a:r>
              <a:rPr lang="tr-TR" sz="1400" i="1" dirty="0" err="1"/>
              <a:t>research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</a:t>
            </a:r>
            <a:r>
              <a:rPr lang="tr-TR" sz="1400" i="1" dirty="0" err="1"/>
              <a:t>therapeutics</a:t>
            </a:r>
            <a:r>
              <a:rPr lang="tr-TR" sz="1400" dirty="0"/>
              <a:t>, </a:t>
            </a:r>
            <a:r>
              <a:rPr lang="tr-TR" sz="1400" i="1" dirty="0"/>
              <a:t>14</a:t>
            </a:r>
            <a:r>
              <a:rPr lang="tr-TR" sz="1400" dirty="0"/>
              <a:t>(5), 1023–1028.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Shoieb</a:t>
            </a:r>
            <a:r>
              <a:rPr lang="en-US" sz="1400" dirty="0"/>
              <a:t>, A. M., </a:t>
            </a:r>
            <a:r>
              <a:rPr lang="en-US" sz="1400" dirty="0" err="1"/>
              <a:t>Elgayyar</a:t>
            </a:r>
            <a:r>
              <a:rPr lang="en-US" sz="1400" dirty="0"/>
              <a:t>, M., </a:t>
            </a:r>
            <a:r>
              <a:rPr lang="en-US" sz="1400" dirty="0" err="1"/>
              <a:t>Dudrick</a:t>
            </a:r>
            <a:r>
              <a:rPr lang="en-US" sz="1400" dirty="0"/>
              <a:t>, P. S., Bell, J. L., &amp; </a:t>
            </a:r>
            <a:r>
              <a:rPr lang="en-US" sz="1400" dirty="0" err="1"/>
              <a:t>Tithof</a:t>
            </a:r>
            <a:r>
              <a:rPr lang="en-US" sz="1400" dirty="0"/>
              <a:t>, P. K. (2003). In vitro inhibition of growth and induction of apoptosis in cancer cell lines by thymoquinone. </a:t>
            </a:r>
            <a:r>
              <a:rPr lang="en-US" sz="1400" i="1" dirty="0"/>
              <a:t>International journal of oncology</a:t>
            </a:r>
            <a:r>
              <a:rPr lang="en-US" sz="1400" dirty="0"/>
              <a:t>, </a:t>
            </a:r>
            <a:r>
              <a:rPr lang="en-US" sz="1400" i="1" dirty="0"/>
              <a:t>22</a:t>
            </a:r>
            <a:r>
              <a:rPr lang="en-US" sz="1400" dirty="0"/>
              <a:t>(1), 107–113. </a:t>
            </a:r>
            <a:endParaRPr lang="tr-TR" sz="1400" dirty="0"/>
          </a:p>
          <a:p>
            <a:pPr>
              <a:buFont typeface="+mj-lt"/>
              <a:buAutoNum type="arabicPeriod"/>
            </a:pPr>
            <a:r>
              <a:rPr lang="tr-TR" sz="1400" dirty="0" err="1"/>
              <a:t>Kocyigit</a:t>
            </a:r>
            <a:r>
              <a:rPr lang="tr-TR" sz="1400" dirty="0"/>
              <a:t>, A., Koyuncu, I., </a:t>
            </a:r>
            <a:r>
              <a:rPr lang="tr-TR" sz="1400" dirty="0" err="1"/>
              <a:t>Taskin</a:t>
            </a:r>
            <a:r>
              <a:rPr lang="tr-TR" sz="1400" dirty="0"/>
              <a:t>, A., </a:t>
            </a:r>
            <a:r>
              <a:rPr lang="tr-TR" sz="1400" dirty="0" err="1"/>
              <a:t>Dikilitas</a:t>
            </a:r>
            <a:r>
              <a:rPr lang="tr-TR" sz="1400" dirty="0"/>
              <a:t>, M., </a:t>
            </a:r>
            <a:r>
              <a:rPr lang="tr-TR" sz="1400" dirty="0" err="1"/>
              <a:t>Bahadori</a:t>
            </a:r>
            <a:r>
              <a:rPr lang="tr-TR" sz="1400" dirty="0"/>
              <a:t>, F., &amp; </a:t>
            </a:r>
            <a:r>
              <a:rPr lang="tr-TR" sz="1400" dirty="0" err="1"/>
              <a:t>Turkkan</a:t>
            </a:r>
            <a:r>
              <a:rPr lang="tr-TR" sz="1400" dirty="0"/>
              <a:t>, B. (2016). </a:t>
            </a:r>
            <a:r>
              <a:rPr lang="tr-TR" sz="1400" dirty="0" err="1"/>
              <a:t>Antigenotoxic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antioxidant</a:t>
            </a:r>
            <a:r>
              <a:rPr lang="tr-TR" sz="1400" dirty="0"/>
              <a:t> </a:t>
            </a:r>
            <a:r>
              <a:rPr lang="tr-TR" sz="1400" dirty="0" err="1"/>
              <a:t>potentials</a:t>
            </a:r>
            <a:r>
              <a:rPr lang="tr-TR" sz="1400" dirty="0"/>
              <a:t> of </a:t>
            </a:r>
            <a:r>
              <a:rPr lang="tr-TR" sz="1400" dirty="0" err="1"/>
              <a:t>newly</a:t>
            </a:r>
            <a:r>
              <a:rPr lang="tr-TR" sz="1400" dirty="0"/>
              <a:t> </a:t>
            </a:r>
            <a:r>
              <a:rPr lang="tr-TR" sz="1400" dirty="0" err="1"/>
              <a:t>derivatized</a:t>
            </a:r>
            <a:r>
              <a:rPr lang="tr-TR" sz="1400" dirty="0"/>
              <a:t> </a:t>
            </a:r>
            <a:r>
              <a:rPr lang="tr-TR" sz="1400" dirty="0" err="1"/>
              <a:t>compound</a:t>
            </a:r>
            <a:r>
              <a:rPr lang="tr-TR" sz="1400" dirty="0"/>
              <a:t> </a:t>
            </a:r>
            <a:r>
              <a:rPr lang="tr-TR" sz="1400" dirty="0" err="1"/>
              <a:t>naringenin-oxime</a:t>
            </a:r>
            <a:r>
              <a:rPr lang="tr-TR" sz="1400" dirty="0"/>
              <a:t> </a:t>
            </a:r>
            <a:r>
              <a:rPr lang="tr-TR" sz="1400" dirty="0" err="1"/>
              <a:t>relative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naringenin</a:t>
            </a:r>
            <a:r>
              <a:rPr lang="tr-TR" sz="1400" dirty="0"/>
              <a:t> on </a:t>
            </a:r>
            <a:r>
              <a:rPr lang="tr-TR" sz="1400" dirty="0" err="1"/>
              <a:t>human</a:t>
            </a:r>
            <a:r>
              <a:rPr lang="tr-TR" sz="1400" dirty="0"/>
              <a:t> </a:t>
            </a:r>
            <a:r>
              <a:rPr lang="tr-TR" sz="1400" dirty="0" err="1"/>
              <a:t>mononuclear</a:t>
            </a:r>
            <a:r>
              <a:rPr lang="tr-TR" sz="1400" dirty="0"/>
              <a:t> </a:t>
            </a:r>
            <a:r>
              <a:rPr lang="tr-TR" sz="1400" dirty="0" err="1"/>
              <a:t>cells</a:t>
            </a:r>
            <a:r>
              <a:rPr lang="tr-TR" sz="1400" dirty="0"/>
              <a:t>. </a:t>
            </a:r>
            <a:r>
              <a:rPr lang="tr-TR" sz="1400" i="1" dirty="0" err="1"/>
              <a:t>Drug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</a:t>
            </a:r>
            <a:r>
              <a:rPr lang="tr-TR" sz="1400" i="1" dirty="0" err="1"/>
              <a:t>chemical</a:t>
            </a:r>
            <a:r>
              <a:rPr lang="tr-TR" sz="1400" i="1" dirty="0"/>
              <a:t> </a:t>
            </a:r>
            <a:r>
              <a:rPr lang="tr-TR" sz="1400" i="1" dirty="0" err="1"/>
              <a:t>toxicology</a:t>
            </a:r>
            <a:r>
              <a:rPr lang="tr-TR" sz="1400" dirty="0"/>
              <a:t>, </a:t>
            </a:r>
            <a:r>
              <a:rPr lang="tr-TR" sz="1400" i="1" dirty="0"/>
              <a:t>39</a:t>
            </a:r>
            <a:r>
              <a:rPr lang="tr-TR" sz="1400" dirty="0"/>
              <a:t>(1), 66–73.</a:t>
            </a:r>
          </a:p>
          <a:p>
            <a:pPr>
              <a:buFont typeface="+mj-lt"/>
              <a:buAutoNum type="arabicPeriod"/>
            </a:pPr>
            <a:r>
              <a:rPr lang="tr-TR" sz="1400" dirty="0" err="1"/>
              <a:t>Newcomb</a:t>
            </a:r>
            <a:r>
              <a:rPr lang="tr-TR" sz="1400" dirty="0"/>
              <a:t>, E. W., </a:t>
            </a:r>
            <a:r>
              <a:rPr lang="tr-TR" sz="1400" dirty="0" err="1"/>
              <a:t>Demaria</a:t>
            </a:r>
            <a:r>
              <a:rPr lang="tr-TR" sz="1400" dirty="0"/>
              <a:t>, S., </a:t>
            </a:r>
            <a:r>
              <a:rPr lang="tr-TR" sz="1400" dirty="0" err="1"/>
              <a:t>Lukyanov</a:t>
            </a:r>
            <a:r>
              <a:rPr lang="tr-TR" sz="1400" dirty="0"/>
              <a:t>, Y., </a:t>
            </a:r>
            <a:r>
              <a:rPr lang="tr-TR" sz="1400" dirty="0" err="1"/>
              <a:t>Shao</a:t>
            </a:r>
            <a:r>
              <a:rPr lang="tr-TR" sz="1400" dirty="0"/>
              <a:t>, Y., </a:t>
            </a:r>
            <a:r>
              <a:rPr lang="tr-TR" sz="1400" dirty="0" err="1"/>
              <a:t>Schnee</a:t>
            </a:r>
            <a:r>
              <a:rPr lang="tr-TR" sz="1400" dirty="0"/>
              <a:t>, T., </a:t>
            </a:r>
            <a:r>
              <a:rPr lang="tr-TR" sz="1400" dirty="0" err="1"/>
              <a:t>Kawashima</a:t>
            </a:r>
            <a:r>
              <a:rPr lang="tr-TR" sz="1400" dirty="0"/>
              <a:t>, N., . . . </a:t>
            </a:r>
            <a:r>
              <a:rPr lang="tr-TR" sz="1400" dirty="0" err="1"/>
              <a:t>McBride</a:t>
            </a:r>
            <a:r>
              <a:rPr lang="tr-TR" sz="1400" dirty="0"/>
              <a:t>, W. H. (2006).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combination</a:t>
            </a:r>
            <a:r>
              <a:rPr lang="tr-TR" sz="1400" dirty="0"/>
              <a:t> of </a:t>
            </a:r>
            <a:r>
              <a:rPr lang="tr-TR" sz="1400" dirty="0" err="1"/>
              <a:t>ionizing</a:t>
            </a:r>
            <a:r>
              <a:rPr lang="tr-TR" sz="1400" dirty="0"/>
              <a:t> </a:t>
            </a:r>
            <a:r>
              <a:rPr lang="tr-TR" sz="1400" dirty="0" err="1"/>
              <a:t>radiation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peripheral</a:t>
            </a:r>
            <a:r>
              <a:rPr lang="tr-TR" sz="1400" dirty="0"/>
              <a:t> </a:t>
            </a:r>
            <a:r>
              <a:rPr lang="tr-TR" sz="1400" dirty="0" err="1"/>
              <a:t>vaccination</a:t>
            </a:r>
            <a:r>
              <a:rPr lang="tr-TR" sz="1400" dirty="0"/>
              <a:t> </a:t>
            </a:r>
            <a:r>
              <a:rPr lang="tr-TR" sz="1400" dirty="0" err="1"/>
              <a:t>produces</a:t>
            </a:r>
            <a:r>
              <a:rPr lang="tr-TR" sz="1400" dirty="0"/>
              <a:t> </a:t>
            </a:r>
            <a:r>
              <a:rPr lang="tr-TR" sz="1400" dirty="0" err="1"/>
              <a:t>long-term</a:t>
            </a:r>
            <a:r>
              <a:rPr lang="tr-TR" sz="1400" dirty="0"/>
              <a:t> </a:t>
            </a:r>
            <a:r>
              <a:rPr lang="tr-TR" sz="1400" dirty="0" err="1"/>
              <a:t>survival</a:t>
            </a:r>
            <a:r>
              <a:rPr lang="tr-TR" sz="1400" dirty="0"/>
              <a:t> of </a:t>
            </a:r>
            <a:r>
              <a:rPr lang="tr-TR" sz="1400" dirty="0" err="1"/>
              <a:t>mice</a:t>
            </a:r>
            <a:r>
              <a:rPr lang="tr-TR" sz="1400" dirty="0"/>
              <a:t> </a:t>
            </a:r>
            <a:r>
              <a:rPr lang="tr-TR" sz="1400" dirty="0" err="1"/>
              <a:t>bearing</a:t>
            </a:r>
            <a:r>
              <a:rPr lang="tr-TR" sz="1400" dirty="0"/>
              <a:t> </a:t>
            </a:r>
            <a:r>
              <a:rPr lang="tr-TR" sz="1400" dirty="0" err="1"/>
              <a:t>established</a:t>
            </a:r>
            <a:r>
              <a:rPr lang="tr-TR" sz="1400" dirty="0"/>
              <a:t> </a:t>
            </a:r>
            <a:r>
              <a:rPr lang="tr-TR" sz="1400" dirty="0" err="1"/>
              <a:t>invasive</a:t>
            </a:r>
            <a:r>
              <a:rPr lang="tr-TR" sz="1400" dirty="0"/>
              <a:t> GL261 </a:t>
            </a:r>
            <a:r>
              <a:rPr lang="tr-TR" sz="1400" dirty="0" err="1"/>
              <a:t>gliomas</a:t>
            </a:r>
            <a:r>
              <a:rPr lang="tr-TR" sz="1400" dirty="0"/>
              <a:t>. </a:t>
            </a:r>
            <a:r>
              <a:rPr lang="tr-TR" sz="1400" i="1" dirty="0" err="1"/>
              <a:t>Clinical</a:t>
            </a:r>
            <a:r>
              <a:rPr lang="tr-TR" sz="1400" i="1" dirty="0"/>
              <a:t> </a:t>
            </a:r>
            <a:r>
              <a:rPr lang="tr-TR" sz="1400" i="1" dirty="0" err="1"/>
              <a:t>cancer</a:t>
            </a:r>
            <a:r>
              <a:rPr lang="tr-TR" sz="1400" i="1" dirty="0"/>
              <a:t> </a:t>
            </a:r>
            <a:r>
              <a:rPr lang="tr-TR" sz="1400" i="1" dirty="0" err="1"/>
              <a:t>research</a:t>
            </a:r>
            <a:r>
              <a:rPr lang="tr-TR" sz="1400" i="1" dirty="0"/>
              <a:t>, 12</a:t>
            </a:r>
            <a:r>
              <a:rPr lang="tr-TR" sz="1400" dirty="0"/>
              <a:t>(15), 4730-4737. </a:t>
            </a:r>
          </a:p>
          <a:p>
            <a:pPr>
              <a:buFont typeface="+mj-lt"/>
              <a:buAutoNum type="arabicPeriod"/>
            </a:pPr>
            <a:r>
              <a:rPr lang="tr-TR" sz="1400" dirty="0" err="1"/>
              <a:t>Kocyigit</a:t>
            </a:r>
            <a:r>
              <a:rPr lang="tr-TR" sz="1400" dirty="0"/>
              <a:t>, A., &amp; </a:t>
            </a:r>
            <a:r>
              <a:rPr lang="tr-TR" sz="1400" dirty="0" err="1"/>
              <a:t>Guler</a:t>
            </a:r>
            <a:r>
              <a:rPr lang="tr-TR" sz="1400" dirty="0"/>
              <a:t>, E. M. (2017). </a:t>
            </a:r>
            <a:r>
              <a:rPr lang="tr-TR" sz="1400" dirty="0" err="1"/>
              <a:t>Curcumin</a:t>
            </a:r>
            <a:r>
              <a:rPr lang="tr-TR" sz="1400" dirty="0"/>
              <a:t> </a:t>
            </a:r>
            <a:r>
              <a:rPr lang="tr-TR" sz="1400" dirty="0" err="1"/>
              <a:t>induce</a:t>
            </a:r>
            <a:r>
              <a:rPr lang="tr-TR" sz="1400" dirty="0"/>
              <a:t> DNA </a:t>
            </a:r>
            <a:r>
              <a:rPr lang="tr-TR" sz="1400" dirty="0" err="1"/>
              <a:t>damage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apoptosis</a:t>
            </a:r>
            <a:r>
              <a:rPr lang="tr-TR" sz="1400" dirty="0"/>
              <a:t> </a:t>
            </a:r>
            <a:r>
              <a:rPr lang="tr-TR" sz="1400" dirty="0" err="1"/>
              <a:t>through</a:t>
            </a:r>
            <a:r>
              <a:rPr lang="tr-TR" sz="1400" dirty="0"/>
              <a:t> </a:t>
            </a:r>
            <a:r>
              <a:rPr lang="tr-TR" sz="1400" dirty="0" err="1"/>
              <a:t>generation</a:t>
            </a:r>
            <a:r>
              <a:rPr lang="tr-TR" sz="1400" dirty="0"/>
              <a:t> of </a:t>
            </a:r>
            <a:r>
              <a:rPr lang="tr-TR" sz="1400" dirty="0" err="1"/>
              <a:t>reactive</a:t>
            </a:r>
            <a:r>
              <a:rPr lang="tr-TR" sz="1400" dirty="0"/>
              <a:t> </a:t>
            </a:r>
            <a:r>
              <a:rPr lang="tr-TR" sz="1400" dirty="0" err="1"/>
              <a:t>oxygen</a:t>
            </a:r>
            <a:r>
              <a:rPr lang="tr-TR" sz="1400" dirty="0"/>
              <a:t> </a:t>
            </a:r>
            <a:r>
              <a:rPr lang="tr-TR" sz="1400" dirty="0" err="1"/>
              <a:t>species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reducing</a:t>
            </a:r>
            <a:r>
              <a:rPr lang="tr-TR" sz="1400" dirty="0"/>
              <a:t> </a:t>
            </a:r>
            <a:r>
              <a:rPr lang="tr-TR" sz="1400" dirty="0" err="1"/>
              <a:t>mitochondrial</a:t>
            </a:r>
            <a:r>
              <a:rPr lang="tr-TR" sz="1400" dirty="0"/>
              <a:t> </a:t>
            </a:r>
            <a:r>
              <a:rPr lang="tr-TR" sz="1400" dirty="0" err="1"/>
              <a:t>membrane</a:t>
            </a:r>
            <a:r>
              <a:rPr lang="tr-TR" sz="1400" dirty="0"/>
              <a:t> </a:t>
            </a:r>
            <a:r>
              <a:rPr lang="tr-TR" sz="1400" dirty="0" err="1"/>
              <a:t>potential</a:t>
            </a:r>
            <a:r>
              <a:rPr lang="tr-TR" sz="1400" dirty="0"/>
              <a:t> in </a:t>
            </a:r>
            <a:r>
              <a:rPr lang="tr-TR" sz="1400" dirty="0" err="1"/>
              <a:t>melanoma</a:t>
            </a:r>
            <a:r>
              <a:rPr lang="tr-TR" sz="1400" dirty="0"/>
              <a:t> </a:t>
            </a:r>
            <a:r>
              <a:rPr lang="tr-TR" sz="1400" dirty="0" err="1"/>
              <a:t>cancer</a:t>
            </a:r>
            <a:r>
              <a:rPr lang="tr-TR" sz="1400" dirty="0"/>
              <a:t> </a:t>
            </a:r>
            <a:r>
              <a:rPr lang="tr-TR" sz="1400" dirty="0" err="1"/>
              <a:t>cells</a:t>
            </a:r>
            <a:r>
              <a:rPr lang="tr-TR" sz="1400" dirty="0"/>
              <a:t>. </a:t>
            </a:r>
            <a:r>
              <a:rPr lang="tr-TR" sz="1400" i="1" dirty="0"/>
              <a:t>Cellular </a:t>
            </a:r>
            <a:r>
              <a:rPr lang="tr-TR" sz="1400" i="1" dirty="0" err="1"/>
              <a:t>and</a:t>
            </a:r>
            <a:r>
              <a:rPr lang="tr-TR" sz="1400" i="1" dirty="0"/>
              <a:t> </a:t>
            </a:r>
            <a:r>
              <a:rPr lang="tr-TR" sz="1400" i="1" dirty="0" err="1"/>
              <a:t>molecular</a:t>
            </a:r>
            <a:r>
              <a:rPr lang="tr-TR" sz="1400" i="1" dirty="0"/>
              <a:t> </a:t>
            </a:r>
            <a:r>
              <a:rPr lang="tr-TR" sz="1400" i="1" dirty="0" err="1"/>
              <a:t>biology</a:t>
            </a:r>
            <a:r>
              <a:rPr lang="tr-TR" sz="1400" i="1" dirty="0"/>
              <a:t> (</a:t>
            </a:r>
            <a:r>
              <a:rPr lang="tr-TR" sz="1400" i="1" dirty="0" err="1"/>
              <a:t>Noisy</a:t>
            </a:r>
            <a:r>
              <a:rPr lang="tr-TR" sz="1400" i="1" dirty="0"/>
              <a:t>-le-Grand, France), 63</a:t>
            </a:r>
            <a:r>
              <a:rPr lang="tr-TR" sz="1400" dirty="0"/>
              <a:t>(11), 97-105.</a:t>
            </a:r>
          </a:p>
          <a:p>
            <a:pPr>
              <a:buFont typeface="+mj-lt"/>
              <a:buAutoNum type="arabicPeriod"/>
            </a:pPr>
            <a:r>
              <a:rPr lang="tr-TR" sz="1400" dirty="0" err="1"/>
              <a:t>Li</a:t>
            </a:r>
            <a:r>
              <a:rPr lang="tr-TR" sz="1400" dirty="0"/>
              <a:t>, P., </a:t>
            </a:r>
            <a:r>
              <a:rPr lang="tr-TR" sz="1400" dirty="0" err="1"/>
              <a:t>Zhao</a:t>
            </a:r>
            <a:r>
              <a:rPr lang="tr-TR" sz="1400" dirty="0"/>
              <a:t>, Q.-L., </a:t>
            </a:r>
            <a:r>
              <a:rPr lang="tr-TR" sz="1400" dirty="0" err="1"/>
              <a:t>Jawaid</a:t>
            </a:r>
            <a:r>
              <a:rPr lang="tr-TR" sz="1400" dirty="0"/>
              <a:t>, P., </a:t>
            </a:r>
            <a:r>
              <a:rPr lang="tr-TR" sz="1400" dirty="0" err="1"/>
              <a:t>Rehman</a:t>
            </a:r>
            <a:r>
              <a:rPr lang="tr-TR" sz="1400" dirty="0"/>
              <a:t>, M. U., </a:t>
            </a:r>
            <a:r>
              <a:rPr lang="tr-TR" sz="1400" dirty="0" err="1"/>
              <a:t>Sakurai</a:t>
            </a:r>
            <a:r>
              <a:rPr lang="tr-TR" sz="1400" dirty="0"/>
              <a:t>, H., &amp; </a:t>
            </a:r>
            <a:r>
              <a:rPr lang="tr-TR" sz="1400" dirty="0" err="1"/>
              <a:t>Kondo</a:t>
            </a:r>
            <a:r>
              <a:rPr lang="tr-TR" sz="1400" dirty="0"/>
              <a:t>, T. (2016). Enhancement of </a:t>
            </a:r>
            <a:r>
              <a:rPr lang="tr-TR" sz="1400" dirty="0" err="1"/>
              <a:t>hyperthermia-induced</a:t>
            </a:r>
            <a:r>
              <a:rPr lang="tr-TR" sz="1400" dirty="0"/>
              <a:t> </a:t>
            </a:r>
            <a:r>
              <a:rPr lang="tr-TR" sz="1400" dirty="0" err="1"/>
              <a:t>apoptosis</a:t>
            </a:r>
            <a:r>
              <a:rPr lang="tr-TR" sz="1400" dirty="0"/>
              <a:t> </a:t>
            </a:r>
            <a:r>
              <a:rPr lang="tr-TR" sz="1400" dirty="0" err="1"/>
              <a:t>by</a:t>
            </a:r>
            <a:r>
              <a:rPr lang="tr-TR" sz="1400" dirty="0"/>
              <a:t> 5Z-7-oxozeaenol, a TAK1 </a:t>
            </a:r>
            <a:r>
              <a:rPr lang="tr-TR" sz="1400" dirty="0" err="1"/>
              <a:t>inhibitor</a:t>
            </a:r>
            <a:r>
              <a:rPr lang="tr-TR" sz="1400" dirty="0"/>
              <a:t>, in A549 </a:t>
            </a:r>
            <a:r>
              <a:rPr lang="tr-TR" sz="1400" dirty="0" err="1"/>
              <a:t>cells</a:t>
            </a:r>
            <a:r>
              <a:rPr lang="tr-TR" sz="1400" dirty="0"/>
              <a:t>. </a:t>
            </a:r>
            <a:r>
              <a:rPr lang="tr-TR" sz="1400" i="1" dirty="0"/>
              <a:t>Cell </a:t>
            </a:r>
            <a:r>
              <a:rPr lang="tr-TR" sz="1400" i="1" dirty="0" err="1"/>
              <a:t>Stress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</a:t>
            </a:r>
            <a:r>
              <a:rPr lang="tr-TR" sz="1400" i="1" dirty="0" err="1"/>
              <a:t>Chaperones</a:t>
            </a:r>
            <a:r>
              <a:rPr lang="tr-TR" sz="1400" i="1" dirty="0"/>
              <a:t>, 21</a:t>
            </a:r>
            <a:r>
              <a:rPr lang="tr-TR" sz="1400" dirty="0"/>
              <a:t>(5), 873-881.</a:t>
            </a:r>
          </a:p>
          <a:p>
            <a:pPr>
              <a:buFont typeface="+mj-lt"/>
              <a:buAutoNum type="arabicPeriod"/>
            </a:pPr>
            <a:r>
              <a:rPr lang="tr-TR" sz="1400" dirty="0" err="1"/>
              <a:t>Kocyigit</a:t>
            </a:r>
            <a:r>
              <a:rPr lang="tr-TR" sz="1400" dirty="0"/>
              <a:t> A, </a:t>
            </a:r>
            <a:r>
              <a:rPr lang="tr-TR" sz="1400" dirty="0" err="1"/>
              <a:t>Guler</a:t>
            </a:r>
            <a:r>
              <a:rPr lang="tr-TR" sz="1400" dirty="0"/>
              <a:t> EM, </a:t>
            </a:r>
            <a:r>
              <a:rPr lang="tr-TR" sz="1400" dirty="0" err="1"/>
              <a:t>Karatas</a:t>
            </a:r>
            <a:r>
              <a:rPr lang="tr-TR" sz="1400" dirty="0"/>
              <a:t> E, </a:t>
            </a:r>
            <a:r>
              <a:rPr lang="tr-TR" sz="1400" dirty="0" err="1"/>
              <a:t>Caglar</a:t>
            </a:r>
            <a:r>
              <a:rPr lang="tr-TR" sz="1400" dirty="0"/>
              <a:t> H, Bulut H. </a:t>
            </a:r>
            <a:r>
              <a:rPr lang="tr-TR" sz="1400" dirty="0" err="1"/>
              <a:t>Dose-dependent</a:t>
            </a:r>
            <a:r>
              <a:rPr lang="tr-TR" sz="1400" dirty="0"/>
              <a:t> </a:t>
            </a:r>
            <a:r>
              <a:rPr lang="tr-TR" sz="1400" dirty="0" err="1"/>
              <a:t>proliferative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cytotoxic</a:t>
            </a:r>
            <a:r>
              <a:rPr lang="tr-TR" sz="1400" dirty="0"/>
              <a:t> </a:t>
            </a:r>
            <a:r>
              <a:rPr lang="tr-TR" sz="1400" dirty="0" err="1"/>
              <a:t>effects</a:t>
            </a:r>
            <a:r>
              <a:rPr lang="tr-TR" sz="1400" dirty="0"/>
              <a:t> of melatonin on </a:t>
            </a:r>
            <a:r>
              <a:rPr lang="tr-TR" sz="1400" dirty="0" err="1"/>
              <a:t>human</a:t>
            </a:r>
            <a:r>
              <a:rPr lang="tr-TR" sz="1400" dirty="0"/>
              <a:t> </a:t>
            </a:r>
            <a:r>
              <a:rPr lang="tr-TR" sz="1400" dirty="0" err="1"/>
              <a:t>epidermoid</a:t>
            </a:r>
            <a:r>
              <a:rPr lang="tr-TR" sz="1400" dirty="0"/>
              <a:t> </a:t>
            </a:r>
            <a:r>
              <a:rPr lang="tr-TR" sz="1400" dirty="0" err="1"/>
              <a:t>carcinoma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normal skin </a:t>
            </a:r>
            <a:r>
              <a:rPr lang="tr-TR" sz="1400" dirty="0" err="1"/>
              <a:t>fibroblast</a:t>
            </a:r>
            <a:r>
              <a:rPr lang="tr-TR" sz="1400" dirty="0"/>
              <a:t> </a:t>
            </a:r>
            <a:r>
              <a:rPr lang="tr-TR" sz="1400" dirty="0" err="1"/>
              <a:t>cells</a:t>
            </a:r>
            <a:r>
              <a:rPr lang="tr-TR" sz="1400" dirty="0"/>
              <a:t>. Mutat </a:t>
            </a:r>
            <a:r>
              <a:rPr lang="tr-TR" sz="1400" dirty="0" err="1"/>
              <a:t>Res</a:t>
            </a:r>
            <a:r>
              <a:rPr lang="tr-TR" sz="1400" dirty="0"/>
              <a:t>. 2018;829- 830:50-60</a:t>
            </a:r>
          </a:p>
          <a:p>
            <a:pPr>
              <a:buFont typeface="+mj-lt"/>
              <a:buAutoNum type="arabicPeriod"/>
            </a:pPr>
            <a:r>
              <a:rPr lang="tr-TR" sz="1400" dirty="0" err="1"/>
              <a:t>Günes-Bayir</a:t>
            </a:r>
            <a:r>
              <a:rPr lang="tr-TR" sz="1400" dirty="0"/>
              <a:t> A, </a:t>
            </a:r>
            <a:r>
              <a:rPr lang="tr-TR" sz="1400" dirty="0" err="1"/>
              <a:t>Kiziltan</a:t>
            </a:r>
            <a:r>
              <a:rPr lang="tr-TR" sz="1400" dirty="0"/>
              <a:t> HS, </a:t>
            </a:r>
            <a:r>
              <a:rPr lang="tr-TR" sz="1400" dirty="0" err="1"/>
              <a:t>Kocyigit</a:t>
            </a:r>
            <a:r>
              <a:rPr lang="tr-TR" sz="1400" dirty="0"/>
              <a:t> A, Güler EM, Karataş E, Toprak A. </a:t>
            </a:r>
            <a:r>
              <a:rPr lang="tr-TR" sz="1400" dirty="0" err="1"/>
              <a:t>Effects</a:t>
            </a:r>
            <a:r>
              <a:rPr lang="tr-TR" sz="1400" dirty="0"/>
              <a:t> of </a:t>
            </a:r>
            <a:r>
              <a:rPr lang="tr-TR" sz="1400" dirty="0" err="1"/>
              <a:t>natural</a:t>
            </a:r>
            <a:r>
              <a:rPr lang="tr-TR" sz="1400" dirty="0"/>
              <a:t> </a:t>
            </a:r>
            <a:r>
              <a:rPr lang="tr-TR" sz="1400" dirty="0" err="1"/>
              <a:t>phenolic</a:t>
            </a:r>
            <a:r>
              <a:rPr lang="tr-TR" sz="1400" dirty="0"/>
              <a:t> </a:t>
            </a:r>
            <a:r>
              <a:rPr lang="tr-TR" sz="1400" dirty="0" err="1"/>
              <a:t>compound</a:t>
            </a:r>
            <a:r>
              <a:rPr lang="tr-TR" sz="1400" dirty="0"/>
              <a:t> </a:t>
            </a:r>
            <a:r>
              <a:rPr lang="tr-TR" sz="1400" dirty="0" err="1"/>
              <a:t>carvacrol</a:t>
            </a:r>
            <a:r>
              <a:rPr lang="tr-TR" sz="1400" dirty="0"/>
              <a:t> on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human</a:t>
            </a:r>
            <a:r>
              <a:rPr lang="tr-TR" sz="1400" dirty="0"/>
              <a:t> </a:t>
            </a:r>
            <a:r>
              <a:rPr lang="tr-TR" sz="1400" dirty="0" err="1"/>
              <a:t>gastric</a:t>
            </a:r>
            <a:r>
              <a:rPr lang="tr-TR" sz="1400" dirty="0"/>
              <a:t> </a:t>
            </a:r>
            <a:r>
              <a:rPr lang="tr-TR" sz="1400" dirty="0" err="1"/>
              <a:t>adenocarcinoma</a:t>
            </a:r>
            <a:r>
              <a:rPr lang="tr-TR" sz="1400" dirty="0"/>
              <a:t> (AGS) </a:t>
            </a:r>
            <a:r>
              <a:rPr lang="tr-TR" sz="1400" dirty="0" err="1"/>
              <a:t>cells</a:t>
            </a:r>
            <a:r>
              <a:rPr lang="tr-TR" sz="1400" dirty="0"/>
              <a:t> in </a:t>
            </a:r>
            <a:r>
              <a:rPr lang="tr-TR" sz="1400" dirty="0" err="1"/>
              <a:t>vitro</a:t>
            </a:r>
            <a:r>
              <a:rPr lang="tr-TR" sz="1400" dirty="0"/>
              <a:t>. Anti-</a:t>
            </a:r>
            <a:r>
              <a:rPr lang="tr-TR" sz="1400" dirty="0" err="1"/>
              <a:t>cancer</a:t>
            </a:r>
            <a:r>
              <a:rPr lang="tr-TR" sz="1400" dirty="0"/>
              <a:t> </a:t>
            </a:r>
            <a:r>
              <a:rPr lang="tr-TR" sz="1400" dirty="0" err="1"/>
              <a:t>drugs</a:t>
            </a:r>
            <a:r>
              <a:rPr lang="tr-TR" sz="1400" dirty="0"/>
              <a:t>. 2017;28(5):522-30</a:t>
            </a:r>
          </a:p>
          <a:p>
            <a:pPr>
              <a:buFont typeface="+mj-lt"/>
              <a:buAutoNum type="arabicPeriod"/>
            </a:pPr>
            <a:r>
              <a:rPr lang="tr-TR" sz="1400" dirty="0"/>
              <a:t>Singh, N. P. (2016).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comet</a:t>
            </a:r>
            <a:r>
              <a:rPr lang="tr-TR" sz="1400" dirty="0"/>
              <a:t> </a:t>
            </a:r>
            <a:r>
              <a:rPr lang="tr-TR" sz="1400" dirty="0" err="1"/>
              <a:t>assay</a:t>
            </a:r>
            <a:r>
              <a:rPr lang="tr-TR" sz="1400" dirty="0"/>
              <a:t>: </a:t>
            </a:r>
            <a:r>
              <a:rPr lang="tr-TR" sz="1400" dirty="0" err="1"/>
              <a:t>reflections</a:t>
            </a:r>
            <a:r>
              <a:rPr lang="tr-TR" sz="1400" dirty="0"/>
              <a:t> on </a:t>
            </a:r>
            <a:r>
              <a:rPr lang="tr-TR" sz="1400" dirty="0" err="1"/>
              <a:t>its</a:t>
            </a:r>
            <a:r>
              <a:rPr lang="tr-TR" sz="1400" dirty="0"/>
              <a:t> </a:t>
            </a:r>
            <a:r>
              <a:rPr lang="tr-TR" sz="1400" dirty="0" err="1"/>
              <a:t>development</a:t>
            </a:r>
            <a:r>
              <a:rPr lang="tr-TR" sz="1400" dirty="0"/>
              <a:t>, </a:t>
            </a:r>
            <a:r>
              <a:rPr lang="tr-TR" sz="1400" dirty="0" err="1"/>
              <a:t>evolution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applications</a:t>
            </a:r>
            <a:r>
              <a:rPr lang="tr-TR" sz="1400" dirty="0"/>
              <a:t>. </a:t>
            </a:r>
            <a:r>
              <a:rPr lang="tr-TR" sz="1400" i="1" dirty="0" err="1"/>
              <a:t>Mutation</a:t>
            </a:r>
            <a:r>
              <a:rPr lang="tr-TR" sz="1400" i="1" dirty="0"/>
              <a:t> </a:t>
            </a:r>
            <a:r>
              <a:rPr lang="tr-TR" sz="1400" i="1" dirty="0" err="1"/>
              <a:t>research</a:t>
            </a:r>
            <a:r>
              <a:rPr lang="tr-TR" sz="1400" i="1" dirty="0"/>
              <a:t>/</a:t>
            </a:r>
            <a:r>
              <a:rPr lang="tr-TR" sz="1400" i="1" dirty="0" err="1"/>
              <a:t>Reviews</a:t>
            </a:r>
            <a:r>
              <a:rPr lang="tr-TR" sz="1400" i="1" dirty="0"/>
              <a:t> in </a:t>
            </a:r>
            <a:r>
              <a:rPr lang="tr-TR" sz="1400" i="1" dirty="0" err="1"/>
              <a:t>mutation</a:t>
            </a:r>
            <a:r>
              <a:rPr lang="tr-TR" sz="1400" i="1" dirty="0"/>
              <a:t> </a:t>
            </a:r>
            <a:r>
              <a:rPr lang="tr-TR" sz="1400" i="1" dirty="0" err="1"/>
              <a:t>research</a:t>
            </a:r>
            <a:r>
              <a:rPr lang="tr-TR" sz="1400" i="1" dirty="0"/>
              <a:t>, 767</a:t>
            </a:r>
            <a:r>
              <a:rPr lang="tr-TR" sz="1400" dirty="0"/>
              <a:t>, 23-30. </a:t>
            </a:r>
          </a:p>
          <a:p>
            <a:pPr>
              <a:buFont typeface="+mj-lt"/>
              <a:buAutoNum type="arabicPeriod"/>
            </a:pPr>
            <a:endParaRPr lang="tr-TR" sz="1400" dirty="0"/>
          </a:p>
        </p:txBody>
      </p:sp>
      <p:pic>
        <p:nvPicPr>
          <p:cNvPr id="116" name="Picture 2" descr="bezmialem logo ile ilgili görsel sonucu">
            <a:extLst>
              <a:ext uri="{FF2B5EF4-FFF2-40B4-BE49-F238E27FC236}">
                <a16:creationId xmlns:a16="http://schemas.microsoft.com/office/drawing/2014/main" id="{25A3CF54-B728-4F6B-BE48-BE2367CE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77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EE3001C-2937-4DDD-B1F4-B8DD7D0D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17504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B523508-89FB-46C9-8A2C-1990AE92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50" y="550507"/>
            <a:ext cx="3888999" cy="9494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/>
              <a:t>Gliomas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A01C0202-713D-42CE-8350-1336E785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30" r="-1"/>
          <a:stretch/>
        </p:blipFill>
        <p:spPr>
          <a:xfrm>
            <a:off x="1147279" y="2300762"/>
            <a:ext cx="4583465" cy="298482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195EE29-186C-4FFD-9B79-4673B98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290" r="-3" b="13392"/>
          <a:stretch/>
        </p:blipFill>
        <p:spPr>
          <a:xfrm>
            <a:off x="6693453" y="1499999"/>
            <a:ext cx="5178850" cy="4586356"/>
          </a:xfrm>
          <a:prstGeom prst="rect">
            <a:avLst/>
          </a:prstGeom>
        </p:spPr>
      </p:pic>
      <p:pic>
        <p:nvPicPr>
          <p:cNvPr id="80" name="Picture 2" descr="bezmialem logo ile ilgili görsel sonucu">
            <a:extLst>
              <a:ext uri="{FF2B5EF4-FFF2-40B4-BE49-F238E27FC236}">
                <a16:creationId xmlns:a16="http://schemas.microsoft.com/office/drawing/2014/main" id="{71419B87-7A10-421B-BA76-DE2949B3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1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B523508-89FB-46C9-8A2C-1990AE92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29" y="663428"/>
            <a:ext cx="4578295" cy="9028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5600" b="1" dirty="0" err="1"/>
              <a:t>Thymoquinone</a:t>
            </a:r>
            <a:endParaRPr lang="en-US" sz="5600" b="1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İçerik Yer Tutucusu 4" descr="bitki, çiçek, çörek otu içeren bir resim&#10;&#10;Açıklama otomatik olarak oluşturuldu">
            <a:extLst>
              <a:ext uri="{FF2B5EF4-FFF2-40B4-BE49-F238E27FC236}">
                <a16:creationId xmlns:a16="http://schemas.microsoft.com/office/drawing/2014/main" id="{C2C9C4A8-ADD0-42B7-B27D-080FCF0CE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 r="-1" b="-1"/>
          <a:stretch/>
        </p:blipFill>
        <p:spPr>
          <a:xfrm>
            <a:off x="879505" y="2380757"/>
            <a:ext cx="4943890" cy="2984829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Resim 29" descr="bardak, tablo, yiyecek, portakal içeren bir resim&#10;&#10;Açıklama otomatik olarak oluşturuldu">
            <a:extLst>
              <a:ext uri="{FF2B5EF4-FFF2-40B4-BE49-F238E27FC236}">
                <a16:creationId xmlns:a16="http://schemas.microsoft.com/office/drawing/2014/main" id="{0DC385E0-8E2B-409B-878F-C33477E1C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3" r="2" b="4809"/>
          <a:stretch/>
        </p:blipFill>
        <p:spPr>
          <a:xfrm>
            <a:off x="7013092" y="1566267"/>
            <a:ext cx="5178907" cy="4815872"/>
          </a:xfrm>
          <a:prstGeom prst="rect">
            <a:avLst/>
          </a:prstGeom>
        </p:spPr>
      </p:pic>
      <p:pic>
        <p:nvPicPr>
          <p:cNvPr id="80" name="Picture 2" descr="bezmialem logo ile ilgili görsel sonucu">
            <a:extLst>
              <a:ext uri="{FF2B5EF4-FFF2-40B4-BE49-F238E27FC236}">
                <a16:creationId xmlns:a16="http://schemas.microsoft.com/office/drawing/2014/main" id="{71419B87-7A10-421B-BA76-DE2949B3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7856B69-9B0E-4C1F-B7DC-63295F04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tr-TR" sz="5400" b="1" dirty="0" err="1"/>
              <a:t>Introduction</a:t>
            </a:r>
            <a:endParaRPr lang="tr-TR" sz="5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B912D5-E366-44C1-B8E5-5AB9A042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060" y="499833"/>
            <a:ext cx="5502380" cy="5581226"/>
          </a:xfrm>
        </p:spPr>
        <p:txBody>
          <a:bodyPr anchor="ctr">
            <a:normAutofit/>
          </a:bodyPr>
          <a:lstStyle/>
          <a:p>
            <a:pPr lvl="0"/>
            <a:r>
              <a:rPr lang="en-US" sz="2200" dirty="0"/>
              <a:t>The anti-tumor properties</a:t>
            </a:r>
            <a:r>
              <a:rPr lang="tr-TR" sz="2200" dirty="0"/>
              <a:t> of </a:t>
            </a:r>
            <a:r>
              <a:rPr lang="tr-TR" sz="2200" dirty="0" err="1"/>
              <a:t>thymoquinone</a:t>
            </a:r>
            <a:r>
              <a:rPr lang="en-US" sz="2200" baseline="30000" dirty="0"/>
              <a:t>1,2</a:t>
            </a:r>
            <a:endParaRPr lang="tr-TR" sz="2200" dirty="0"/>
          </a:p>
          <a:p>
            <a:r>
              <a:rPr lang="en-US" sz="2200" dirty="0"/>
              <a:t>However, there are not enough studies in the literature for its role in brain cancers.</a:t>
            </a:r>
            <a:endParaRPr lang="tr-TR" sz="2200" dirty="0"/>
          </a:p>
          <a:p>
            <a:r>
              <a:rPr lang="tr-TR" sz="2200" dirty="0"/>
              <a:t>F</a:t>
            </a:r>
            <a:r>
              <a:rPr lang="en-US" sz="2200" dirty="0" err="1"/>
              <a:t>ailure</a:t>
            </a:r>
            <a:r>
              <a:rPr lang="en-US" sz="2200" dirty="0"/>
              <a:t> to pass through the blood-brain barrier due to its chemical structure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binding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blood</a:t>
            </a:r>
            <a:r>
              <a:rPr lang="tr-TR" sz="2200" dirty="0"/>
              <a:t> </a:t>
            </a:r>
            <a:r>
              <a:rPr lang="tr-TR" sz="2200" dirty="0" err="1"/>
              <a:t>proteins</a:t>
            </a:r>
            <a:r>
              <a:rPr lang="tr-TR" sz="2200" dirty="0"/>
              <a:t>.</a:t>
            </a:r>
          </a:p>
        </p:txBody>
      </p:sp>
      <p:pic>
        <p:nvPicPr>
          <p:cNvPr id="37" name="Picture 2" descr="bezmialem logo ile ilgili görsel sonucu">
            <a:extLst>
              <a:ext uri="{FF2B5EF4-FFF2-40B4-BE49-F238E27FC236}">
                <a16:creationId xmlns:a16="http://schemas.microsoft.com/office/drawing/2014/main" id="{36D7AA37-1E23-45E2-BA07-950EA3BC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9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B818F93-D2F2-4245-A059-090A335B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tr-TR" sz="5400" b="1" dirty="0" err="1"/>
              <a:t>Research</a:t>
            </a:r>
            <a:r>
              <a:rPr lang="tr-TR" sz="5400" b="1" dirty="0"/>
              <a:t> </a:t>
            </a:r>
            <a:r>
              <a:rPr lang="tr-TR" sz="5400" b="1" dirty="0" err="1"/>
              <a:t>Question</a:t>
            </a:r>
            <a:endParaRPr lang="tr-TR" sz="5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66BDFB-76F9-40CA-ACCC-040C4C95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r>
              <a:rPr lang="tr-TR" sz="2200" dirty="0" err="1"/>
              <a:t>Does</a:t>
            </a:r>
            <a:r>
              <a:rPr lang="tr-TR" sz="2200" dirty="0"/>
              <a:t> TQ-</a:t>
            </a:r>
            <a:r>
              <a:rPr lang="tr-TR" sz="2200" dirty="0" err="1"/>
              <a:t>ox</a:t>
            </a:r>
            <a:r>
              <a:rPr lang="tr-TR" sz="2200" dirty="0"/>
              <a:t> </a:t>
            </a:r>
            <a:r>
              <a:rPr lang="tr-TR" sz="2200" dirty="0" err="1"/>
              <a:t>have</a:t>
            </a:r>
            <a:r>
              <a:rPr lang="tr-TR" sz="2200" dirty="0"/>
              <a:t> </a:t>
            </a:r>
            <a:r>
              <a:rPr lang="tr-TR" sz="2200" dirty="0" err="1"/>
              <a:t>cytotoxic</a:t>
            </a:r>
            <a:r>
              <a:rPr lang="tr-TR" sz="2200" dirty="0"/>
              <a:t>, </a:t>
            </a:r>
            <a:r>
              <a:rPr lang="tr-TR" sz="2200" dirty="0" err="1"/>
              <a:t>genotoxic</a:t>
            </a:r>
            <a:r>
              <a:rPr lang="tr-TR" sz="2200" dirty="0"/>
              <a:t>,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apoptotic</a:t>
            </a:r>
            <a:r>
              <a:rPr lang="tr-TR" sz="2200" dirty="0"/>
              <a:t> </a:t>
            </a:r>
            <a:r>
              <a:rPr lang="tr-TR" sz="2200" dirty="0" err="1"/>
              <a:t>effects</a:t>
            </a:r>
            <a:r>
              <a:rPr lang="tr-TR" sz="2200" dirty="0"/>
              <a:t> on </a:t>
            </a:r>
            <a:r>
              <a:rPr lang="tr-TR" sz="2200" dirty="0" err="1"/>
              <a:t>glioma</a:t>
            </a:r>
            <a:r>
              <a:rPr lang="tr-TR" sz="2200" dirty="0"/>
              <a:t> </a:t>
            </a:r>
            <a:r>
              <a:rPr lang="tr-TR" sz="2200" dirty="0" err="1"/>
              <a:t>cells</a:t>
            </a:r>
            <a:r>
              <a:rPr lang="tr-TR" sz="2200" dirty="0"/>
              <a:t>?</a:t>
            </a:r>
          </a:p>
        </p:txBody>
      </p:sp>
      <p:pic>
        <p:nvPicPr>
          <p:cNvPr id="37" name="Picture 2" descr="bezmialem logo ile ilgili görsel sonucu">
            <a:extLst>
              <a:ext uri="{FF2B5EF4-FFF2-40B4-BE49-F238E27FC236}">
                <a16:creationId xmlns:a16="http://schemas.microsoft.com/office/drawing/2014/main" id="{3199869E-6470-42C8-86FB-672C5E4C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9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CDD34789-3C2A-4187-B0B4-F4BFBEB7C73F}"/>
              </a:ext>
            </a:extLst>
          </p:cNvPr>
          <p:cNvSpPr txBox="1">
            <a:spLocks/>
          </p:cNvSpPr>
          <p:nvPr/>
        </p:nvSpPr>
        <p:spPr>
          <a:xfrm>
            <a:off x="1166650" y="1332952"/>
            <a:ext cx="3926898" cy="392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Hypothesis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959F41D-33CD-4BB0-87D7-88F6395C1FDC}"/>
              </a:ext>
            </a:extLst>
          </p:cNvPr>
          <p:cNvSpPr txBox="1">
            <a:spLocks/>
          </p:cNvSpPr>
          <p:nvPr/>
        </p:nvSpPr>
        <p:spPr>
          <a:xfrm>
            <a:off x="5850384" y="2179465"/>
            <a:ext cx="6133982" cy="222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newly synthesized oxime derivative of</a:t>
            </a:r>
            <a:r>
              <a:rPr lang="tr-TR" sz="2200" dirty="0"/>
              <a:t> </a:t>
            </a:r>
            <a:r>
              <a:rPr lang="en-US" sz="2200" dirty="0"/>
              <a:t>Thymoquinone will increase the levels of intracellular reactive oxygen species in glioma cells, leading to high cytotoxicity, genotoxicity and apoptosis.</a:t>
            </a:r>
          </a:p>
        </p:txBody>
      </p:sp>
      <p:pic>
        <p:nvPicPr>
          <p:cNvPr id="39" name="Picture 2" descr="bezmialem logo ile ilgili görsel sonucu">
            <a:extLst>
              <a:ext uri="{FF2B5EF4-FFF2-40B4-BE49-F238E27FC236}">
                <a16:creationId xmlns:a16="http://schemas.microsoft.com/office/drawing/2014/main" id="{53E49D4B-2C57-4207-93F0-57F11C96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0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2498AB-FF8C-403E-901F-1066CAF2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530136"/>
            <a:ext cx="10513106" cy="13675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Materials and Methods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bezmialem logo ile ilgili görsel sonucu">
            <a:extLst>
              <a:ext uri="{FF2B5EF4-FFF2-40B4-BE49-F238E27FC236}">
                <a16:creationId xmlns:a16="http://schemas.microsoft.com/office/drawing/2014/main" id="{BCD236B6-58C5-4AB9-AEB3-7770437B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9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6187E0C-B1DD-4ECB-94C2-089D2963D2E9}"/>
              </a:ext>
            </a:extLst>
          </p:cNvPr>
          <p:cNvSpPr/>
          <p:nvPr/>
        </p:nvSpPr>
        <p:spPr>
          <a:xfrm>
            <a:off x="3826271" y="1189607"/>
            <a:ext cx="2006344" cy="594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Thymoquinone</a:t>
            </a:r>
            <a:endParaRPr lang="tr-TR" sz="2000" dirty="0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A3E3A80-6DA9-490C-9CBC-0E14A2EADD07}"/>
              </a:ext>
            </a:extLst>
          </p:cNvPr>
          <p:cNvSpPr/>
          <p:nvPr/>
        </p:nvSpPr>
        <p:spPr>
          <a:xfrm>
            <a:off x="6359387" y="1185179"/>
            <a:ext cx="2006344" cy="594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Oxime</a:t>
            </a:r>
            <a:r>
              <a:rPr lang="tr-TR" sz="2000" dirty="0"/>
              <a:t> Ring</a:t>
            </a:r>
          </a:p>
        </p:txBody>
      </p:sp>
      <p:sp>
        <p:nvSpPr>
          <p:cNvPr id="25" name="Artı İşareti 24">
            <a:extLst>
              <a:ext uri="{FF2B5EF4-FFF2-40B4-BE49-F238E27FC236}">
                <a16:creationId xmlns:a16="http://schemas.microsoft.com/office/drawing/2014/main" id="{0BEB2E36-C49C-449D-8979-0D313093D2CD}"/>
              </a:ext>
            </a:extLst>
          </p:cNvPr>
          <p:cNvSpPr/>
          <p:nvPr/>
        </p:nvSpPr>
        <p:spPr>
          <a:xfrm flipH="1">
            <a:off x="5862289" y="1296137"/>
            <a:ext cx="467424" cy="4261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sp>
        <p:nvSpPr>
          <p:cNvPr id="26" name="Ok: Aşağı 25">
            <a:extLst>
              <a:ext uri="{FF2B5EF4-FFF2-40B4-BE49-F238E27FC236}">
                <a16:creationId xmlns:a16="http://schemas.microsoft.com/office/drawing/2014/main" id="{FE5A26C8-3089-4DAE-9511-1D2D6D33B3F0}"/>
              </a:ext>
            </a:extLst>
          </p:cNvPr>
          <p:cNvSpPr/>
          <p:nvPr/>
        </p:nvSpPr>
        <p:spPr>
          <a:xfrm>
            <a:off x="5909027" y="2018616"/>
            <a:ext cx="373942" cy="426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FB5B4C6E-4537-4ABC-857D-5B2B65908DAE}"/>
              </a:ext>
            </a:extLst>
          </p:cNvPr>
          <p:cNvSpPr/>
          <p:nvPr/>
        </p:nvSpPr>
        <p:spPr>
          <a:xfrm>
            <a:off x="4355737" y="2683376"/>
            <a:ext cx="3480524" cy="745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/>
              <a:t>Thymoquinone-Oxime</a:t>
            </a:r>
            <a:endParaRPr lang="tr-TR" sz="2400" dirty="0"/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7E4152F5-D7B3-48CC-9EA1-DF3FE47EE5D3}"/>
              </a:ext>
            </a:extLst>
          </p:cNvPr>
          <p:cNvSpPr/>
          <p:nvPr/>
        </p:nvSpPr>
        <p:spPr>
          <a:xfrm>
            <a:off x="4182675" y="4354641"/>
            <a:ext cx="3826646" cy="15063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/>
              <a:t>Structure</a:t>
            </a:r>
            <a:r>
              <a:rPr lang="tr-TR" sz="2400" dirty="0"/>
              <a:t> </a:t>
            </a:r>
            <a:r>
              <a:rPr lang="tr-TR" sz="2400" dirty="0" err="1"/>
              <a:t>determination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NMR</a:t>
            </a:r>
            <a:r>
              <a:rPr lang="tr-TR" sz="2400" baseline="30000" dirty="0"/>
              <a:t>3</a:t>
            </a:r>
            <a:endParaRPr lang="tr-TR" sz="2400" dirty="0"/>
          </a:p>
        </p:txBody>
      </p:sp>
      <p:sp>
        <p:nvSpPr>
          <p:cNvPr id="29" name="Ok: Aşağı 28">
            <a:extLst>
              <a:ext uri="{FF2B5EF4-FFF2-40B4-BE49-F238E27FC236}">
                <a16:creationId xmlns:a16="http://schemas.microsoft.com/office/drawing/2014/main" id="{B8B95B8A-6448-4B27-A8A1-1307BB2BFF64}"/>
              </a:ext>
            </a:extLst>
          </p:cNvPr>
          <p:cNvSpPr/>
          <p:nvPr/>
        </p:nvSpPr>
        <p:spPr>
          <a:xfrm rot="10800000">
            <a:off x="5909028" y="3670996"/>
            <a:ext cx="373944" cy="426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pic>
        <p:nvPicPr>
          <p:cNvPr id="31" name="Picture 2" descr="bezmialem logo ile ilgili görsel sonucu">
            <a:extLst>
              <a:ext uri="{FF2B5EF4-FFF2-40B4-BE49-F238E27FC236}">
                <a16:creationId xmlns:a16="http://schemas.microsoft.com/office/drawing/2014/main" id="{8171201C-40D2-4637-B591-6FF01C83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6" y="16046"/>
            <a:ext cx="1597233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0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1106</Words>
  <Application>Microsoft Office PowerPoint</Application>
  <PresentationFormat>Geniş ekran</PresentationFormat>
  <Paragraphs>93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Teması</vt:lpstr>
      <vt:lpstr>Investigation of Cytotoxic, Genotoxic and Apoptotic Effects of Thymoquinone-oxime on Glioma Cells</vt:lpstr>
      <vt:lpstr>Contents</vt:lpstr>
      <vt:lpstr>Gliomas</vt:lpstr>
      <vt:lpstr>Thymoquinone</vt:lpstr>
      <vt:lpstr>Introduction</vt:lpstr>
      <vt:lpstr>Research Question</vt:lpstr>
      <vt:lpstr>PowerPoint Sunusu</vt:lpstr>
      <vt:lpstr>Materials and Methods</vt:lpstr>
      <vt:lpstr>PowerPoint Sunusu</vt:lpstr>
      <vt:lpstr>PowerPoint Sunusu</vt:lpstr>
      <vt:lpstr>RESULTS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Results</vt:lpstr>
      <vt:lpstr>Conclusion </vt:lpstr>
      <vt:lpstr>Discussion</vt:lpstr>
      <vt:lpstr>Next Step</vt:lpstr>
      <vt:lpstr>PowerPoint Sunusu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Cytotoxic, Genotoxic and Apoptotic Effects of Thymoquinone-oxime on Glioma Cells</dc:title>
  <dc:creator>Burak Mert Bektas</dc:creator>
  <cp:lastModifiedBy>Burak Mert Bektas</cp:lastModifiedBy>
  <cp:revision>3</cp:revision>
  <dcterms:created xsi:type="dcterms:W3CDTF">2021-06-02T19:48:08Z</dcterms:created>
  <dcterms:modified xsi:type="dcterms:W3CDTF">2021-06-02T19:51:13Z</dcterms:modified>
</cp:coreProperties>
</file>